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9.xml" ContentType="application/vnd.openxmlformats-officedocument.presentationml.slideLayout+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diagrams/quickStyle4.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3.xml" ContentType="application/vnd.ms-office.drawingml.diagramDrawing+xml"/>
  <Override PartName="/ppt/diagrams/layout4.xml" ContentType="application/vnd.openxmlformats-officedocument.drawingml.diagramLayout+xml"/>
  <Override PartName="/ppt/diagrams/layout3.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colors3.xml" ContentType="application/vnd.openxmlformats-officedocument.drawingml.diagramColors+xml"/>
  <Override PartName="/ppt/diagrams/layout2.xml" ContentType="application/vnd.openxmlformats-officedocument.drawingml.diagramLayout+xml"/>
  <Override PartName="/ppt/diagrams/quickStyle1.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colors4.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4.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commentAuthors.xml" ContentType="application/vnd.openxmlformats-officedocument.presentationml.commentAuthors+xml"/>
  <Override PartName="/ppt/diagrams/layout6.xml" ContentType="application/vnd.openxmlformats-officedocument.drawingml.diagramLayout+xml"/>
  <Override PartName="/ppt/diagrams/quickStyle6.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2" r:id="rId2"/>
    <p:sldMasterId id="2147483745" r:id="rId3"/>
  </p:sldMasterIdLst>
  <p:notesMasterIdLst>
    <p:notesMasterId r:id="rId42"/>
  </p:notesMasterIdLst>
  <p:handoutMasterIdLst>
    <p:handoutMasterId r:id="rId43"/>
  </p:handoutMasterIdLst>
  <p:sldIdLst>
    <p:sldId id="261" r:id="rId4"/>
    <p:sldId id="307" r:id="rId5"/>
    <p:sldId id="348" r:id="rId6"/>
    <p:sldId id="353" r:id="rId7"/>
    <p:sldId id="318" r:id="rId8"/>
    <p:sldId id="275" r:id="rId9"/>
    <p:sldId id="349" r:id="rId10"/>
    <p:sldId id="273" r:id="rId11"/>
    <p:sldId id="286" r:id="rId12"/>
    <p:sldId id="354" r:id="rId13"/>
    <p:sldId id="342" r:id="rId14"/>
    <p:sldId id="355" r:id="rId15"/>
    <p:sldId id="356" r:id="rId16"/>
    <p:sldId id="350" r:id="rId17"/>
    <p:sldId id="357" r:id="rId18"/>
    <p:sldId id="284" r:id="rId19"/>
    <p:sldId id="282" r:id="rId20"/>
    <p:sldId id="283" r:id="rId21"/>
    <p:sldId id="358" r:id="rId22"/>
    <p:sldId id="347" r:id="rId23"/>
    <p:sldId id="333" r:id="rId24"/>
    <p:sldId id="359" r:id="rId25"/>
    <p:sldId id="334" r:id="rId26"/>
    <p:sldId id="336" r:id="rId27"/>
    <p:sldId id="326" r:id="rId28"/>
    <p:sldId id="346" r:id="rId29"/>
    <p:sldId id="337" r:id="rId30"/>
    <p:sldId id="341" r:id="rId31"/>
    <p:sldId id="329" r:id="rId32"/>
    <p:sldId id="345" r:id="rId33"/>
    <p:sldId id="338" r:id="rId34"/>
    <p:sldId id="343" r:id="rId35"/>
    <p:sldId id="330" r:id="rId36"/>
    <p:sldId id="344" r:id="rId37"/>
    <p:sldId id="331" r:id="rId38"/>
    <p:sldId id="340" r:id="rId39"/>
    <p:sldId id="339" r:id="rId40"/>
    <p:sldId id="352"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bogast, Charlotte (DARS)" initials="AC(" lastIdx="11" clrIdx="0">
    <p:extLst>
      <p:ext uri="{19B8F6BF-5375-455C-9EA6-DF929625EA0E}">
        <p15:presenceInfo xmlns:p15="http://schemas.microsoft.com/office/powerpoint/2012/main" userId="S-1-5-21-3102109963-2641124013-111641105-912260" providerId="AD"/>
      </p:ext>
    </p:extLst>
  </p:cmAuthor>
  <p:cmAuthor id="2" name="VITA Program" initials="VP" lastIdx="29" clrIdx="1">
    <p:extLst>
      <p:ext uri="{19B8F6BF-5375-455C-9EA6-DF929625EA0E}">
        <p15:presenceInfo xmlns:p15="http://schemas.microsoft.com/office/powerpoint/2012/main" userId="VITA Program" providerId="None"/>
      </p:ext>
    </p:extLst>
  </p:cmAuthor>
  <p:cmAuthor id="3" name="DuBois, Marcia (DARS)" initials="DM(" lastIdx="1" clrIdx="2">
    <p:extLst>
      <p:ext uri="{19B8F6BF-5375-455C-9EA6-DF929625EA0E}">
        <p15:presenceInfo xmlns:p15="http://schemas.microsoft.com/office/powerpoint/2012/main" userId="S-1-5-21-3102109963-2641124013-111641105-450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1"/>
    <a:srgbClr val="FBFBBD"/>
    <a:srgbClr val="FFFFFF"/>
    <a:srgbClr val="F1A979"/>
    <a:srgbClr val="679966"/>
    <a:srgbClr val="91B5D1"/>
    <a:srgbClr val="C3B29E"/>
    <a:srgbClr val="635258"/>
    <a:srgbClr val="EDA1A5"/>
    <a:srgbClr val="B7D3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56" autoAdjust="0"/>
    <p:restoredTop sz="89558" autoAdjust="0"/>
  </p:normalViewPr>
  <p:slideViewPr>
    <p:cSldViewPr showGuides="1">
      <p:cViewPr varScale="1">
        <p:scale>
          <a:sx n="65" d="100"/>
          <a:sy n="65" d="100"/>
        </p:scale>
        <p:origin x="1338" y="78"/>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3" Type="http://schemas.openxmlformats.org/officeDocument/2006/relationships/customXml" Target="../customXml/item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52" Type="http://schemas.openxmlformats.org/officeDocument/2006/relationships/customXml" Target="../customXml/item4.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1AD5E-4F68-4FC5-BACA-B2B39E9337B8}" type="doc">
      <dgm:prSet loTypeId="urn:microsoft.com/office/officeart/2005/8/layout/process4" loCatId="list" qsTypeId="urn:microsoft.com/office/officeart/2005/8/quickstyle/simple1" qsCatId="simple" csTypeId="urn:microsoft.com/office/officeart/2005/8/colors/accent1_3" csCatId="accent1" phldr="1"/>
      <dgm:spPr/>
      <dgm:t>
        <a:bodyPr/>
        <a:lstStyle/>
        <a:p>
          <a:endParaRPr lang="en-US"/>
        </a:p>
      </dgm:t>
    </dgm:pt>
    <dgm:pt modelId="{F65E688D-912E-46E7-A252-FA608652E02F}">
      <dgm:prSet/>
      <dgm:spPr/>
      <dgm:t>
        <a:bodyPr/>
        <a:lstStyle/>
        <a:p>
          <a:pPr rtl="0"/>
          <a:r>
            <a:rPr lang="en-US" b="1" dirty="0" smtClean="0">
              <a:solidFill>
                <a:schemeClr val="tx1"/>
              </a:solidFill>
            </a:rPr>
            <a:t>Federal Structure </a:t>
          </a:r>
          <a:endParaRPr lang="en-US" b="1" dirty="0">
            <a:solidFill>
              <a:schemeClr val="tx1"/>
            </a:solidFill>
          </a:endParaRPr>
        </a:p>
      </dgm:t>
    </dgm:pt>
    <dgm:pt modelId="{2D792271-D4D4-4A63-B1FE-766CD0BB22EC}" type="parTrans" cxnId="{69FB2DAC-1D32-43C4-A2CF-AEE76C848683}">
      <dgm:prSet/>
      <dgm:spPr/>
      <dgm:t>
        <a:bodyPr/>
        <a:lstStyle/>
        <a:p>
          <a:endParaRPr lang="en-US"/>
        </a:p>
      </dgm:t>
    </dgm:pt>
    <dgm:pt modelId="{E575CE1E-C11D-4881-ADE9-514BC7C2A6E2}" type="sibTrans" cxnId="{69FB2DAC-1D32-43C4-A2CF-AEE76C848683}">
      <dgm:prSet/>
      <dgm:spPr/>
      <dgm:t>
        <a:bodyPr/>
        <a:lstStyle/>
        <a:p>
          <a:endParaRPr lang="en-US"/>
        </a:p>
      </dgm:t>
    </dgm:pt>
    <dgm:pt modelId="{7DF69666-0B16-4403-BCDD-D88D6D72FB32}">
      <dgm:prSet/>
      <dgm:spPr/>
      <dgm:t>
        <a:bodyPr/>
        <a:lstStyle/>
        <a:p>
          <a:pPr rtl="0"/>
          <a:r>
            <a:rPr lang="en-US" b="1" dirty="0">
              <a:solidFill>
                <a:schemeClr val="tx1"/>
              </a:solidFill>
            </a:rPr>
            <a:t>DARS </a:t>
          </a:r>
          <a:r>
            <a:rPr lang="en-US" b="1" dirty="0" smtClean="0">
              <a:solidFill>
                <a:schemeClr val="tx1"/>
              </a:solidFill>
            </a:rPr>
            <a:t>Structure and Role </a:t>
          </a:r>
          <a:r>
            <a:rPr lang="en-US" b="1" dirty="0">
              <a:solidFill>
                <a:schemeClr val="tx1"/>
              </a:solidFill>
            </a:rPr>
            <a:t>as SUA</a:t>
          </a:r>
        </a:p>
      </dgm:t>
    </dgm:pt>
    <dgm:pt modelId="{5BEBC25E-3FB5-4A9F-9858-AC50E41949A2}" type="parTrans" cxnId="{22BF3DFE-EAFF-47CD-A773-08389115431A}">
      <dgm:prSet/>
      <dgm:spPr/>
      <dgm:t>
        <a:bodyPr/>
        <a:lstStyle/>
        <a:p>
          <a:endParaRPr lang="en-US"/>
        </a:p>
      </dgm:t>
    </dgm:pt>
    <dgm:pt modelId="{4CD2F58D-509A-4251-A617-DA72855FC088}" type="sibTrans" cxnId="{22BF3DFE-EAFF-47CD-A773-08389115431A}">
      <dgm:prSet/>
      <dgm:spPr/>
      <dgm:t>
        <a:bodyPr/>
        <a:lstStyle/>
        <a:p>
          <a:endParaRPr lang="en-US"/>
        </a:p>
      </dgm:t>
    </dgm:pt>
    <dgm:pt modelId="{F4AD091F-77E7-4EE9-9C9A-D564AE71D676}">
      <dgm:prSet/>
      <dgm:spPr/>
      <dgm:t>
        <a:bodyPr/>
        <a:lstStyle/>
        <a:p>
          <a:r>
            <a:rPr lang="en-US" b="1" dirty="0" smtClean="0"/>
            <a:t>Collaboration with other DARS Divisions</a:t>
          </a:r>
          <a:endParaRPr lang="en-US" b="1" dirty="0"/>
        </a:p>
      </dgm:t>
    </dgm:pt>
    <dgm:pt modelId="{628E41BF-B139-498A-AB83-BD71D702E1F7}" type="parTrans" cxnId="{4962BE8D-A72F-41DD-80FB-3684A389F16F}">
      <dgm:prSet/>
      <dgm:spPr/>
      <dgm:t>
        <a:bodyPr/>
        <a:lstStyle/>
        <a:p>
          <a:endParaRPr lang="en-US"/>
        </a:p>
      </dgm:t>
    </dgm:pt>
    <dgm:pt modelId="{B82256E3-D41D-4170-A3E9-BF06CB7CE124}" type="sibTrans" cxnId="{4962BE8D-A72F-41DD-80FB-3684A389F16F}">
      <dgm:prSet/>
      <dgm:spPr/>
      <dgm:t>
        <a:bodyPr/>
        <a:lstStyle/>
        <a:p>
          <a:endParaRPr lang="en-US"/>
        </a:p>
      </dgm:t>
    </dgm:pt>
    <dgm:pt modelId="{7C7EB898-9455-4A97-83DC-624BEBBD6C16}">
      <dgm:prSet/>
      <dgm:spPr/>
      <dgm:t>
        <a:bodyPr/>
        <a:lstStyle/>
        <a:p>
          <a:r>
            <a:rPr lang="en-US" b="1" smtClean="0"/>
            <a:t>Division for Community Living and Office for Aging Services</a:t>
          </a:r>
          <a:endParaRPr lang="en-US" b="1" dirty="0" smtClean="0"/>
        </a:p>
      </dgm:t>
    </dgm:pt>
    <dgm:pt modelId="{E54C45DC-8BA3-4B80-95EF-F7127AEE3996}" type="parTrans" cxnId="{1D7A4C39-F83A-4B09-B03C-FD80DB014F25}">
      <dgm:prSet/>
      <dgm:spPr/>
      <dgm:t>
        <a:bodyPr/>
        <a:lstStyle/>
        <a:p>
          <a:endParaRPr lang="en-US"/>
        </a:p>
      </dgm:t>
    </dgm:pt>
    <dgm:pt modelId="{FBAE722A-6A64-48D9-96BC-309D49CA1623}" type="sibTrans" cxnId="{1D7A4C39-F83A-4B09-B03C-FD80DB014F25}">
      <dgm:prSet/>
      <dgm:spPr/>
      <dgm:t>
        <a:bodyPr/>
        <a:lstStyle/>
        <a:p>
          <a:endParaRPr lang="en-US"/>
        </a:p>
      </dgm:t>
    </dgm:pt>
    <dgm:pt modelId="{EA4CDB93-BA10-4716-8630-0D74A7CFDD48}" type="pres">
      <dgm:prSet presAssocID="{18B1AD5E-4F68-4FC5-BACA-B2B39E9337B8}" presName="Name0" presStyleCnt="0">
        <dgm:presLayoutVars>
          <dgm:dir/>
          <dgm:animLvl val="lvl"/>
          <dgm:resizeHandles val="exact"/>
        </dgm:presLayoutVars>
      </dgm:prSet>
      <dgm:spPr/>
      <dgm:t>
        <a:bodyPr/>
        <a:lstStyle/>
        <a:p>
          <a:endParaRPr lang="en-US"/>
        </a:p>
      </dgm:t>
    </dgm:pt>
    <dgm:pt modelId="{F88B9E4C-8B9D-4716-BEBC-19ED2DB1304C}" type="pres">
      <dgm:prSet presAssocID="{F4AD091F-77E7-4EE9-9C9A-D564AE71D676}" presName="boxAndChildren" presStyleCnt="0"/>
      <dgm:spPr/>
    </dgm:pt>
    <dgm:pt modelId="{324CE15C-4276-4271-AD2E-2C2A1E06206D}" type="pres">
      <dgm:prSet presAssocID="{F4AD091F-77E7-4EE9-9C9A-D564AE71D676}" presName="parentTextBox" presStyleLbl="node1" presStyleIdx="0" presStyleCnt="4"/>
      <dgm:spPr/>
      <dgm:t>
        <a:bodyPr/>
        <a:lstStyle/>
        <a:p>
          <a:endParaRPr lang="en-US"/>
        </a:p>
      </dgm:t>
    </dgm:pt>
    <dgm:pt modelId="{C784E948-F50C-400B-9B90-8641497659A6}" type="pres">
      <dgm:prSet presAssocID="{FBAE722A-6A64-48D9-96BC-309D49CA1623}" presName="sp" presStyleCnt="0"/>
      <dgm:spPr/>
    </dgm:pt>
    <dgm:pt modelId="{55B1DF29-7FE0-4C72-BCCB-D67DC1252833}" type="pres">
      <dgm:prSet presAssocID="{7C7EB898-9455-4A97-83DC-624BEBBD6C16}" presName="arrowAndChildren" presStyleCnt="0"/>
      <dgm:spPr/>
    </dgm:pt>
    <dgm:pt modelId="{FFC4008D-E7F5-4FD2-BCDB-D6627E7CB8FD}" type="pres">
      <dgm:prSet presAssocID="{7C7EB898-9455-4A97-83DC-624BEBBD6C16}" presName="parentTextArrow" presStyleLbl="node1" presStyleIdx="1" presStyleCnt="4"/>
      <dgm:spPr/>
      <dgm:t>
        <a:bodyPr/>
        <a:lstStyle/>
        <a:p>
          <a:endParaRPr lang="en-US"/>
        </a:p>
      </dgm:t>
    </dgm:pt>
    <dgm:pt modelId="{44C0D65F-1078-4D69-BBA2-C973CA84585E}" type="pres">
      <dgm:prSet presAssocID="{4CD2F58D-509A-4251-A617-DA72855FC088}" presName="sp" presStyleCnt="0"/>
      <dgm:spPr/>
    </dgm:pt>
    <dgm:pt modelId="{9965EB89-CC7A-49AA-AE28-1245EDE0F8C0}" type="pres">
      <dgm:prSet presAssocID="{7DF69666-0B16-4403-BCDD-D88D6D72FB32}" presName="arrowAndChildren" presStyleCnt="0"/>
      <dgm:spPr/>
    </dgm:pt>
    <dgm:pt modelId="{C451B8A9-0679-4F2E-A57D-C50F749A3238}" type="pres">
      <dgm:prSet presAssocID="{7DF69666-0B16-4403-BCDD-D88D6D72FB32}" presName="parentTextArrow" presStyleLbl="node1" presStyleIdx="2" presStyleCnt="4"/>
      <dgm:spPr/>
      <dgm:t>
        <a:bodyPr/>
        <a:lstStyle/>
        <a:p>
          <a:endParaRPr lang="en-US"/>
        </a:p>
      </dgm:t>
    </dgm:pt>
    <dgm:pt modelId="{15951FD6-504E-4C7A-A526-5567E7122154}" type="pres">
      <dgm:prSet presAssocID="{E575CE1E-C11D-4881-ADE9-514BC7C2A6E2}" presName="sp" presStyleCnt="0"/>
      <dgm:spPr/>
    </dgm:pt>
    <dgm:pt modelId="{E1C68304-84D6-4378-ADDD-DCA16D2328D5}" type="pres">
      <dgm:prSet presAssocID="{F65E688D-912E-46E7-A252-FA608652E02F}" presName="arrowAndChildren" presStyleCnt="0"/>
      <dgm:spPr/>
    </dgm:pt>
    <dgm:pt modelId="{F459DCEC-9256-4010-8A0E-475335699324}" type="pres">
      <dgm:prSet presAssocID="{F65E688D-912E-46E7-A252-FA608652E02F}" presName="parentTextArrow" presStyleLbl="node1" presStyleIdx="3" presStyleCnt="4"/>
      <dgm:spPr/>
      <dgm:t>
        <a:bodyPr/>
        <a:lstStyle/>
        <a:p>
          <a:endParaRPr lang="en-US"/>
        </a:p>
      </dgm:t>
    </dgm:pt>
  </dgm:ptLst>
  <dgm:cxnLst>
    <dgm:cxn modelId="{A34155B8-8BA0-4279-BACE-4D2B201EA572}" type="presOf" srcId="{7DF69666-0B16-4403-BCDD-D88D6D72FB32}" destId="{C451B8A9-0679-4F2E-A57D-C50F749A3238}" srcOrd="0" destOrd="0" presId="urn:microsoft.com/office/officeart/2005/8/layout/process4"/>
    <dgm:cxn modelId="{66828EC7-35D6-4C22-AE11-4E6CC78AC233}" type="presOf" srcId="{F65E688D-912E-46E7-A252-FA608652E02F}" destId="{F459DCEC-9256-4010-8A0E-475335699324}" srcOrd="0" destOrd="0" presId="urn:microsoft.com/office/officeart/2005/8/layout/process4"/>
    <dgm:cxn modelId="{AD4A69C2-6B95-43E5-87DA-3F1C981A73A6}" type="presOf" srcId="{7C7EB898-9455-4A97-83DC-624BEBBD6C16}" destId="{FFC4008D-E7F5-4FD2-BCDB-D6627E7CB8FD}" srcOrd="0" destOrd="0" presId="urn:microsoft.com/office/officeart/2005/8/layout/process4"/>
    <dgm:cxn modelId="{82B47C6D-0CDE-4BE8-B256-1DE5A7BD171E}" type="presOf" srcId="{F4AD091F-77E7-4EE9-9C9A-D564AE71D676}" destId="{324CE15C-4276-4271-AD2E-2C2A1E06206D}" srcOrd="0" destOrd="0" presId="urn:microsoft.com/office/officeart/2005/8/layout/process4"/>
    <dgm:cxn modelId="{22BF3DFE-EAFF-47CD-A773-08389115431A}" srcId="{18B1AD5E-4F68-4FC5-BACA-B2B39E9337B8}" destId="{7DF69666-0B16-4403-BCDD-D88D6D72FB32}" srcOrd="1" destOrd="0" parTransId="{5BEBC25E-3FB5-4A9F-9858-AC50E41949A2}" sibTransId="{4CD2F58D-509A-4251-A617-DA72855FC088}"/>
    <dgm:cxn modelId="{69FB2DAC-1D32-43C4-A2CF-AEE76C848683}" srcId="{18B1AD5E-4F68-4FC5-BACA-B2B39E9337B8}" destId="{F65E688D-912E-46E7-A252-FA608652E02F}" srcOrd="0" destOrd="0" parTransId="{2D792271-D4D4-4A63-B1FE-766CD0BB22EC}" sibTransId="{E575CE1E-C11D-4881-ADE9-514BC7C2A6E2}"/>
    <dgm:cxn modelId="{1D7A4C39-F83A-4B09-B03C-FD80DB014F25}" srcId="{18B1AD5E-4F68-4FC5-BACA-B2B39E9337B8}" destId="{7C7EB898-9455-4A97-83DC-624BEBBD6C16}" srcOrd="2" destOrd="0" parTransId="{E54C45DC-8BA3-4B80-95EF-F7127AEE3996}" sibTransId="{FBAE722A-6A64-48D9-96BC-309D49CA1623}"/>
    <dgm:cxn modelId="{671005CB-3A4C-4532-806A-99356E671003}" type="presOf" srcId="{18B1AD5E-4F68-4FC5-BACA-B2B39E9337B8}" destId="{EA4CDB93-BA10-4716-8630-0D74A7CFDD48}" srcOrd="0" destOrd="0" presId="urn:microsoft.com/office/officeart/2005/8/layout/process4"/>
    <dgm:cxn modelId="{4962BE8D-A72F-41DD-80FB-3684A389F16F}" srcId="{18B1AD5E-4F68-4FC5-BACA-B2B39E9337B8}" destId="{F4AD091F-77E7-4EE9-9C9A-D564AE71D676}" srcOrd="3" destOrd="0" parTransId="{628E41BF-B139-498A-AB83-BD71D702E1F7}" sibTransId="{B82256E3-D41D-4170-A3E9-BF06CB7CE124}"/>
    <dgm:cxn modelId="{4AC47968-4459-475D-8130-780C907CF9A1}" type="presParOf" srcId="{EA4CDB93-BA10-4716-8630-0D74A7CFDD48}" destId="{F88B9E4C-8B9D-4716-BEBC-19ED2DB1304C}" srcOrd="0" destOrd="0" presId="urn:microsoft.com/office/officeart/2005/8/layout/process4"/>
    <dgm:cxn modelId="{FA4BDA33-B62D-4583-A589-100C73D40504}" type="presParOf" srcId="{F88B9E4C-8B9D-4716-BEBC-19ED2DB1304C}" destId="{324CE15C-4276-4271-AD2E-2C2A1E06206D}" srcOrd="0" destOrd="0" presId="urn:microsoft.com/office/officeart/2005/8/layout/process4"/>
    <dgm:cxn modelId="{2F201A4F-934F-4E72-BC70-111162E4153E}" type="presParOf" srcId="{EA4CDB93-BA10-4716-8630-0D74A7CFDD48}" destId="{C784E948-F50C-400B-9B90-8641497659A6}" srcOrd="1" destOrd="0" presId="urn:microsoft.com/office/officeart/2005/8/layout/process4"/>
    <dgm:cxn modelId="{C6392656-9E16-4DC3-87EA-F539719B0F4C}" type="presParOf" srcId="{EA4CDB93-BA10-4716-8630-0D74A7CFDD48}" destId="{55B1DF29-7FE0-4C72-BCCB-D67DC1252833}" srcOrd="2" destOrd="0" presId="urn:microsoft.com/office/officeart/2005/8/layout/process4"/>
    <dgm:cxn modelId="{73FD2D62-68B3-4CD9-B736-9913A1F8C1BA}" type="presParOf" srcId="{55B1DF29-7FE0-4C72-BCCB-D67DC1252833}" destId="{FFC4008D-E7F5-4FD2-BCDB-D6627E7CB8FD}" srcOrd="0" destOrd="0" presId="urn:microsoft.com/office/officeart/2005/8/layout/process4"/>
    <dgm:cxn modelId="{8186E1F3-1B70-430D-8F33-1B2478E8E3D3}" type="presParOf" srcId="{EA4CDB93-BA10-4716-8630-0D74A7CFDD48}" destId="{44C0D65F-1078-4D69-BBA2-C973CA84585E}" srcOrd="3" destOrd="0" presId="urn:microsoft.com/office/officeart/2005/8/layout/process4"/>
    <dgm:cxn modelId="{E239BAFF-2ABA-4D66-829D-E4FE7D4F5536}" type="presParOf" srcId="{EA4CDB93-BA10-4716-8630-0D74A7CFDD48}" destId="{9965EB89-CC7A-49AA-AE28-1245EDE0F8C0}" srcOrd="4" destOrd="0" presId="urn:microsoft.com/office/officeart/2005/8/layout/process4"/>
    <dgm:cxn modelId="{F9AE7FAC-7CEE-45F8-8CE0-D8C8FDDC1732}" type="presParOf" srcId="{9965EB89-CC7A-49AA-AE28-1245EDE0F8C0}" destId="{C451B8A9-0679-4F2E-A57D-C50F749A3238}" srcOrd="0" destOrd="0" presId="urn:microsoft.com/office/officeart/2005/8/layout/process4"/>
    <dgm:cxn modelId="{D2C9F614-F00E-42D0-909E-5BF989092882}" type="presParOf" srcId="{EA4CDB93-BA10-4716-8630-0D74A7CFDD48}" destId="{15951FD6-504E-4C7A-A526-5567E7122154}" srcOrd="5" destOrd="0" presId="urn:microsoft.com/office/officeart/2005/8/layout/process4"/>
    <dgm:cxn modelId="{D1318FFC-C7AE-482B-859F-2A87941F17F3}" type="presParOf" srcId="{EA4CDB93-BA10-4716-8630-0D74A7CFDD48}" destId="{E1C68304-84D6-4378-ADDD-DCA16D2328D5}" srcOrd="6" destOrd="0" presId="urn:microsoft.com/office/officeart/2005/8/layout/process4"/>
    <dgm:cxn modelId="{C44BF346-EA3B-4D62-8A9C-FB8179812C75}" type="presParOf" srcId="{E1C68304-84D6-4378-ADDD-DCA16D2328D5}" destId="{F459DCEC-9256-4010-8A0E-47533569932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B20DB4-6AC6-4BEC-AE44-ACB55FB6A66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1D80A559-B4FB-4F71-9325-97B6E5AE3C13}">
      <dgm:prSet/>
      <dgm:spPr/>
      <dgm:t>
        <a:bodyPr/>
        <a:lstStyle/>
        <a:p>
          <a:r>
            <a:rPr lang="en-US" dirty="0"/>
            <a:t>Care Coordination</a:t>
          </a:r>
        </a:p>
      </dgm:t>
    </dgm:pt>
    <dgm:pt modelId="{FD53B968-86E3-4E4C-A2CE-C76CCDC5131E}" type="parTrans" cxnId="{1016819D-710C-42D5-82E0-0805E5D3C341}">
      <dgm:prSet/>
      <dgm:spPr/>
      <dgm:t>
        <a:bodyPr/>
        <a:lstStyle/>
        <a:p>
          <a:endParaRPr lang="en-US"/>
        </a:p>
      </dgm:t>
    </dgm:pt>
    <dgm:pt modelId="{39A45D36-7A2A-4489-A4D4-52796B9FE0EB}" type="sibTrans" cxnId="{1016819D-710C-42D5-82E0-0805E5D3C341}">
      <dgm:prSet/>
      <dgm:spPr/>
      <dgm:t>
        <a:bodyPr/>
        <a:lstStyle/>
        <a:p>
          <a:endParaRPr lang="en-US"/>
        </a:p>
      </dgm:t>
    </dgm:pt>
    <dgm:pt modelId="{9C039844-E454-47CA-B3C6-7DCECC34F0D0}">
      <dgm:prSet/>
      <dgm:spPr/>
      <dgm:t>
        <a:bodyPr/>
        <a:lstStyle/>
        <a:p>
          <a:r>
            <a:rPr lang="en-US"/>
            <a:t>Care Transitions</a:t>
          </a:r>
        </a:p>
      </dgm:t>
    </dgm:pt>
    <dgm:pt modelId="{27C77BFB-07FD-4262-80D5-EA07A6895333}" type="parTrans" cxnId="{7A9E3EAC-831F-4FFC-A657-4863D11D4F43}">
      <dgm:prSet/>
      <dgm:spPr/>
      <dgm:t>
        <a:bodyPr/>
        <a:lstStyle/>
        <a:p>
          <a:endParaRPr lang="en-US"/>
        </a:p>
      </dgm:t>
    </dgm:pt>
    <dgm:pt modelId="{5361E449-F150-4BE1-B188-11F19A80DF13}" type="sibTrans" cxnId="{7A9E3EAC-831F-4FFC-A657-4863D11D4F43}">
      <dgm:prSet/>
      <dgm:spPr/>
      <dgm:t>
        <a:bodyPr/>
        <a:lstStyle/>
        <a:p>
          <a:endParaRPr lang="en-US"/>
        </a:p>
      </dgm:t>
    </dgm:pt>
    <dgm:pt modelId="{031BEADF-5712-4390-A173-35B576B72A0F}">
      <dgm:prSet/>
      <dgm:spPr/>
      <dgm:t>
        <a:bodyPr/>
        <a:lstStyle/>
        <a:p>
          <a:r>
            <a:rPr lang="en-US" dirty="0"/>
            <a:t>Communication Referral Information Assistance </a:t>
          </a:r>
        </a:p>
      </dgm:t>
    </dgm:pt>
    <dgm:pt modelId="{824005A8-1CD5-4A0B-8A89-E62A86774A72}" type="parTrans" cxnId="{CB7574A1-F755-4D21-A3AB-04056EE1EA98}">
      <dgm:prSet/>
      <dgm:spPr/>
      <dgm:t>
        <a:bodyPr/>
        <a:lstStyle/>
        <a:p>
          <a:endParaRPr lang="en-US"/>
        </a:p>
      </dgm:t>
    </dgm:pt>
    <dgm:pt modelId="{FF521FD2-199D-4B50-BCE7-48EA6D08F7A3}" type="sibTrans" cxnId="{CB7574A1-F755-4D21-A3AB-04056EE1EA98}">
      <dgm:prSet/>
      <dgm:spPr/>
      <dgm:t>
        <a:bodyPr/>
        <a:lstStyle/>
        <a:p>
          <a:endParaRPr lang="en-US"/>
        </a:p>
      </dgm:t>
    </dgm:pt>
    <dgm:pt modelId="{C492E7E1-6607-4339-93EB-50063ADC612F}">
      <dgm:prSet/>
      <dgm:spPr/>
      <dgm:t>
        <a:bodyPr/>
        <a:lstStyle/>
        <a:p>
          <a:r>
            <a:rPr lang="en-US"/>
            <a:t>Options Counseling</a:t>
          </a:r>
        </a:p>
      </dgm:t>
    </dgm:pt>
    <dgm:pt modelId="{7FF9728F-B7D6-4FC7-887A-384A74EFA91E}" type="parTrans" cxnId="{8CEC1977-0D78-4B2D-A5C4-D480616552FC}">
      <dgm:prSet/>
      <dgm:spPr/>
      <dgm:t>
        <a:bodyPr/>
        <a:lstStyle/>
        <a:p>
          <a:endParaRPr lang="en-US"/>
        </a:p>
      </dgm:t>
    </dgm:pt>
    <dgm:pt modelId="{D5EE054C-1B23-403D-8D9A-44ADB60F892B}" type="sibTrans" cxnId="{8CEC1977-0D78-4B2D-A5C4-D480616552FC}">
      <dgm:prSet/>
      <dgm:spPr/>
      <dgm:t>
        <a:bodyPr/>
        <a:lstStyle/>
        <a:p>
          <a:endParaRPr lang="en-US"/>
        </a:p>
      </dgm:t>
    </dgm:pt>
    <dgm:pt modelId="{DA15005B-8AAC-404F-9B99-AB1C261FCBC0}">
      <dgm:prSet/>
      <dgm:spPr/>
      <dgm:t>
        <a:bodyPr/>
        <a:lstStyle/>
        <a:p>
          <a:r>
            <a:rPr lang="en-US"/>
            <a:t>Transportation</a:t>
          </a:r>
        </a:p>
      </dgm:t>
    </dgm:pt>
    <dgm:pt modelId="{0E8375E4-6664-428F-850C-35AD1A469A7B}" type="parTrans" cxnId="{264A56E3-BF62-4F82-A614-48FA3C184673}">
      <dgm:prSet/>
      <dgm:spPr/>
      <dgm:t>
        <a:bodyPr/>
        <a:lstStyle/>
        <a:p>
          <a:endParaRPr lang="en-US"/>
        </a:p>
      </dgm:t>
    </dgm:pt>
    <dgm:pt modelId="{5056ECDC-2DE5-42D6-990F-90855DBEF232}" type="sibTrans" cxnId="{264A56E3-BF62-4F82-A614-48FA3C184673}">
      <dgm:prSet/>
      <dgm:spPr/>
      <dgm:t>
        <a:bodyPr/>
        <a:lstStyle/>
        <a:p>
          <a:endParaRPr lang="en-US"/>
        </a:p>
      </dgm:t>
    </dgm:pt>
    <dgm:pt modelId="{62FAD531-6870-47AA-BD63-BCB4C8C90C46}">
      <dgm:prSet/>
      <dgm:spPr/>
      <dgm:t>
        <a:bodyPr/>
        <a:lstStyle/>
        <a:p>
          <a:r>
            <a:rPr lang="en-US" dirty="0">
              <a:solidFill>
                <a:schemeClr val="tx1"/>
              </a:solidFill>
            </a:rPr>
            <a:t>Assisted Transportation</a:t>
          </a:r>
        </a:p>
      </dgm:t>
    </dgm:pt>
    <dgm:pt modelId="{78B88760-637F-4A2B-9151-8C1D26AE0276}" type="parTrans" cxnId="{A4B15055-4AA9-4198-8F25-5D0529FF4654}">
      <dgm:prSet/>
      <dgm:spPr/>
      <dgm:t>
        <a:bodyPr/>
        <a:lstStyle/>
        <a:p>
          <a:endParaRPr lang="en-US"/>
        </a:p>
      </dgm:t>
    </dgm:pt>
    <dgm:pt modelId="{C9615EA0-F33A-4283-AF42-2E2D3D4BAD04}" type="sibTrans" cxnId="{A4B15055-4AA9-4198-8F25-5D0529FF4654}">
      <dgm:prSet/>
      <dgm:spPr/>
      <dgm:t>
        <a:bodyPr/>
        <a:lstStyle/>
        <a:p>
          <a:endParaRPr lang="en-US"/>
        </a:p>
      </dgm:t>
    </dgm:pt>
    <dgm:pt modelId="{2AFE7685-0849-4064-AEB7-EB24F50BF6F4}">
      <dgm:prSet/>
      <dgm:spPr/>
      <dgm:t>
        <a:bodyPr/>
        <a:lstStyle/>
        <a:p>
          <a:r>
            <a:rPr lang="en-US" dirty="0">
              <a:solidFill>
                <a:schemeClr val="tx1"/>
              </a:solidFill>
            </a:rPr>
            <a:t>Adult Day Care</a:t>
          </a:r>
        </a:p>
      </dgm:t>
    </dgm:pt>
    <dgm:pt modelId="{557462CC-5839-46A7-B5A1-9D44327FED6B}" type="parTrans" cxnId="{4F2F1D74-29EC-4076-864B-DEE510DA203E}">
      <dgm:prSet/>
      <dgm:spPr/>
      <dgm:t>
        <a:bodyPr/>
        <a:lstStyle/>
        <a:p>
          <a:endParaRPr lang="en-US"/>
        </a:p>
      </dgm:t>
    </dgm:pt>
    <dgm:pt modelId="{D9AD6303-730E-481E-B584-A0CB00280B1F}" type="sibTrans" cxnId="{4F2F1D74-29EC-4076-864B-DEE510DA203E}">
      <dgm:prSet/>
      <dgm:spPr/>
      <dgm:t>
        <a:bodyPr/>
        <a:lstStyle/>
        <a:p>
          <a:endParaRPr lang="en-US"/>
        </a:p>
      </dgm:t>
    </dgm:pt>
    <dgm:pt modelId="{7798F6AD-1141-4F9F-9D9B-4AB66B627E85}">
      <dgm:prSet/>
      <dgm:spPr/>
      <dgm:t>
        <a:bodyPr/>
        <a:lstStyle/>
        <a:p>
          <a:r>
            <a:rPr lang="en-US" dirty="0">
              <a:solidFill>
                <a:schemeClr val="tx1"/>
              </a:solidFill>
            </a:rPr>
            <a:t>Homemaker</a:t>
          </a:r>
        </a:p>
      </dgm:t>
    </dgm:pt>
    <dgm:pt modelId="{F49B24A1-EAAE-42B8-AA7B-2B08CA38A8E2}" type="parTrans" cxnId="{6DB90B28-5ADF-4B19-AB82-BE6396F9CA66}">
      <dgm:prSet/>
      <dgm:spPr/>
      <dgm:t>
        <a:bodyPr/>
        <a:lstStyle/>
        <a:p>
          <a:endParaRPr lang="en-US"/>
        </a:p>
      </dgm:t>
    </dgm:pt>
    <dgm:pt modelId="{E5FE35B3-E61C-4BE9-A25F-DF82784E1908}" type="sibTrans" cxnId="{6DB90B28-5ADF-4B19-AB82-BE6396F9CA66}">
      <dgm:prSet/>
      <dgm:spPr/>
      <dgm:t>
        <a:bodyPr/>
        <a:lstStyle/>
        <a:p>
          <a:endParaRPr lang="en-US"/>
        </a:p>
      </dgm:t>
    </dgm:pt>
    <dgm:pt modelId="{91A27CD8-DB6B-401B-99B0-45D8E985FBCF}">
      <dgm:prSet/>
      <dgm:spPr/>
      <dgm:t>
        <a:bodyPr/>
        <a:lstStyle/>
        <a:p>
          <a:r>
            <a:rPr lang="en-US" dirty="0">
              <a:solidFill>
                <a:schemeClr val="tx1"/>
              </a:solidFill>
            </a:rPr>
            <a:t>Personal Care</a:t>
          </a:r>
        </a:p>
      </dgm:t>
    </dgm:pt>
    <dgm:pt modelId="{6DEC228B-AE2B-4602-8D06-EAAD590EE6C5}" type="parTrans" cxnId="{AE7F4B2C-A89F-457E-B342-60366E5CC5F9}">
      <dgm:prSet/>
      <dgm:spPr/>
      <dgm:t>
        <a:bodyPr/>
        <a:lstStyle/>
        <a:p>
          <a:endParaRPr lang="en-US"/>
        </a:p>
      </dgm:t>
    </dgm:pt>
    <dgm:pt modelId="{C8E8A70B-6E50-4C0D-B03D-CA9ACCF8593F}" type="sibTrans" cxnId="{AE7F4B2C-A89F-457E-B342-60366E5CC5F9}">
      <dgm:prSet/>
      <dgm:spPr/>
      <dgm:t>
        <a:bodyPr/>
        <a:lstStyle/>
        <a:p>
          <a:endParaRPr lang="en-US"/>
        </a:p>
      </dgm:t>
    </dgm:pt>
    <dgm:pt modelId="{49DE4AD1-0E07-4356-A795-A9B25A3ACE78}">
      <dgm:prSet/>
      <dgm:spPr/>
      <dgm:t>
        <a:bodyPr/>
        <a:lstStyle/>
        <a:p>
          <a:r>
            <a:rPr lang="en-US" dirty="0">
              <a:solidFill>
                <a:schemeClr val="tx1"/>
              </a:solidFill>
            </a:rPr>
            <a:t>Legal Assistance</a:t>
          </a:r>
        </a:p>
      </dgm:t>
    </dgm:pt>
    <dgm:pt modelId="{A08674A4-E9A6-41C5-A677-728A9EE3AAC3}" type="parTrans" cxnId="{FE59ADF1-EB85-41F8-8BBB-8A5C9D0DDFF2}">
      <dgm:prSet/>
      <dgm:spPr/>
      <dgm:t>
        <a:bodyPr/>
        <a:lstStyle/>
        <a:p>
          <a:endParaRPr lang="en-US"/>
        </a:p>
      </dgm:t>
    </dgm:pt>
    <dgm:pt modelId="{E012CD44-A30A-4390-8D5B-276AC2FC362D}" type="sibTrans" cxnId="{FE59ADF1-EB85-41F8-8BBB-8A5C9D0DDFF2}">
      <dgm:prSet/>
      <dgm:spPr/>
      <dgm:t>
        <a:bodyPr/>
        <a:lstStyle/>
        <a:p>
          <a:endParaRPr lang="en-US"/>
        </a:p>
      </dgm:t>
    </dgm:pt>
    <dgm:pt modelId="{D5B2260A-4DDA-4B1A-8AA5-F05F3DFE0A3E}">
      <dgm:prSet/>
      <dgm:spPr/>
      <dgm:t>
        <a:bodyPr/>
        <a:lstStyle/>
        <a:p>
          <a:r>
            <a:rPr lang="en-US" dirty="0"/>
            <a:t>Employment</a:t>
          </a:r>
        </a:p>
      </dgm:t>
    </dgm:pt>
    <dgm:pt modelId="{78BA3395-CB10-42D1-8B09-299675E856C2}" type="parTrans" cxnId="{4DC8A3B6-AB4B-4C95-9961-965308E96416}">
      <dgm:prSet/>
      <dgm:spPr/>
      <dgm:t>
        <a:bodyPr/>
        <a:lstStyle/>
        <a:p>
          <a:endParaRPr lang="en-US"/>
        </a:p>
      </dgm:t>
    </dgm:pt>
    <dgm:pt modelId="{F448222D-FE23-4C75-B1EE-B206CB8ABE5F}" type="sibTrans" cxnId="{4DC8A3B6-AB4B-4C95-9961-965308E96416}">
      <dgm:prSet/>
      <dgm:spPr/>
      <dgm:t>
        <a:bodyPr/>
        <a:lstStyle/>
        <a:p>
          <a:endParaRPr lang="en-US"/>
        </a:p>
      </dgm:t>
    </dgm:pt>
    <dgm:pt modelId="{DD29F148-D7D2-4EBE-8FBF-2DFB54C13F18}">
      <dgm:prSet/>
      <dgm:spPr/>
      <dgm:t>
        <a:bodyPr/>
        <a:lstStyle/>
        <a:p>
          <a:r>
            <a:rPr lang="en-US" dirty="0"/>
            <a:t>Nutrition Services</a:t>
          </a:r>
        </a:p>
      </dgm:t>
    </dgm:pt>
    <dgm:pt modelId="{6B445CF6-9A22-4D40-A2AF-7294CC36649B}" type="parTrans" cxnId="{7F0D3019-751B-41B6-B6D2-2F3AE64FDB17}">
      <dgm:prSet/>
      <dgm:spPr/>
      <dgm:t>
        <a:bodyPr/>
        <a:lstStyle/>
        <a:p>
          <a:endParaRPr lang="en-US"/>
        </a:p>
      </dgm:t>
    </dgm:pt>
    <dgm:pt modelId="{E4BA034F-BE84-44C2-9489-6CE5FE606CFD}" type="sibTrans" cxnId="{7F0D3019-751B-41B6-B6D2-2F3AE64FDB17}">
      <dgm:prSet/>
      <dgm:spPr/>
      <dgm:t>
        <a:bodyPr/>
        <a:lstStyle/>
        <a:p>
          <a:endParaRPr lang="en-US"/>
        </a:p>
      </dgm:t>
    </dgm:pt>
    <dgm:pt modelId="{C65930A9-91E0-45B2-8E93-153F9DE3B960}">
      <dgm:prSet/>
      <dgm:spPr/>
      <dgm:t>
        <a:bodyPr/>
        <a:lstStyle/>
        <a:p>
          <a:r>
            <a:rPr lang="en-US" dirty="0"/>
            <a:t>Disease Prevention and Health Promotion</a:t>
          </a:r>
        </a:p>
      </dgm:t>
    </dgm:pt>
    <dgm:pt modelId="{C697E7C4-8069-4CC8-8B28-7E491CAA06D6}" type="parTrans" cxnId="{57BC109A-E564-47EA-9D4E-BFFBD509C289}">
      <dgm:prSet/>
      <dgm:spPr/>
      <dgm:t>
        <a:bodyPr/>
        <a:lstStyle/>
        <a:p>
          <a:endParaRPr lang="en-US"/>
        </a:p>
      </dgm:t>
    </dgm:pt>
    <dgm:pt modelId="{75E8BAE4-8B3E-4365-9ABA-ED015443B793}" type="sibTrans" cxnId="{57BC109A-E564-47EA-9D4E-BFFBD509C289}">
      <dgm:prSet/>
      <dgm:spPr/>
      <dgm:t>
        <a:bodyPr/>
        <a:lstStyle/>
        <a:p>
          <a:endParaRPr lang="en-US"/>
        </a:p>
      </dgm:t>
    </dgm:pt>
    <dgm:pt modelId="{2C05D97B-E399-4E11-84DB-A9E289F0280C}">
      <dgm:prSet/>
      <dgm:spPr/>
      <dgm:t>
        <a:bodyPr/>
        <a:lstStyle/>
        <a:p>
          <a:r>
            <a:rPr lang="en-US" dirty="0"/>
            <a:t>NFCSP</a:t>
          </a:r>
        </a:p>
      </dgm:t>
    </dgm:pt>
    <dgm:pt modelId="{BDD03F2B-F0F9-4F0C-91BD-D363DFD79FDB}" type="parTrans" cxnId="{B3729F51-1314-4EBF-820C-8ACB82765D8C}">
      <dgm:prSet/>
      <dgm:spPr/>
      <dgm:t>
        <a:bodyPr/>
        <a:lstStyle/>
        <a:p>
          <a:endParaRPr lang="en-US"/>
        </a:p>
      </dgm:t>
    </dgm:pt>
    <dgm:pt modelId="{249BBBD6-3B48-4131-950A-50FE1A95EC25}" type="sibTrans" cxnId="{B3729F51-1314-4EBF-820C-8ACB82765D8C}">
      <dgm:prSet/>
      <dgm:spPr/>
      <dgm:t>
        <a:bodyPr/>
        <a:lstStyle/>
        <a:p>
          <a:endParaRPr lang="en-US"/>
        </a:p>
      </dgm:t>
    </dgm:pt>
    <dgm:pt modelId="{ACA27FEC-16EF-478F-896D-63080150FC53}">
      <dgm:prSet/>
      <dgm:spPr/>
      <dgm:t>
        <a:bodyPr/>
        <a:lstStyle/>
        <a:p>
          <a:r>
            <a:rPr lang="en-US" dirty="0"/>
            <a:t>Elder Rights/Elder Abuse Prevention</a:t>
          </a:r>
        </a:p>
      </dgm:t>
    </dgm:pt>
    <dgm:pt modelId="{7FB03546-FADF-49FC-A3ED-F0124AF683A4}" type="parTrans" cxnId="{49D657FE-D073-4AFA-B7D1-A4B45EEFF5F3}">
      <dgm:prSet/>
      <dgm:spPr/>
      <dgm:t>
        <a:bodyPr/>
        <a:lstStyle/>
        <a:p>
          <a:endParaRPr lang="en-US"/>
        </a:p>
      </dgm:t>
    </dgm:pt>
    <dgm:pt modelId="{36182293-55D0-4CCD-AB42-8EAA15D31A0D}" type="sibTrans" cxnId="{49D657FE-D073-4AFA-B7D1-A4B45EEFF5F3}">
      <dgm:prSet/>
      <dgm:spPr/>
      <dgm:t>
        <a:bodyPr/>
        <a:lstStyle/>
        <a:p>
          <a:endParaRPr lang="en-US"/>
        </a:p>
      </dgm:t>
    </dgm:pt>
    <dgm:pt modelId="{B5222643-43C4-6546-B14B-3C7CD41C422B}" type="pres">
      <dgm:prSet presAssocID="{75B20DB4-6AC6-4BEC-AE44-ACB55FB6A66C}" presName="diagram" presStyleCnt="0">
        <dgm:presLayoutVars>
          <dgm:dir/>
          <dgm:resizeHandles val="exact"/>
        </dgm:presLayoutVars>
      </dgm:prSet>
      <dgm:spPr/>
      <dgm:t>
        <a:bodyPr/>
        <a:lstStyle/>
        <a:p>
          <a:endParaRPr lang="en-US"/>
        </a:p>
      </dgm:t>
    </dgm:pt>
    <dgm:pt modelId="{0594F5B0-4356-CC41-86EB-BEF6F31A0AFE}" type="pres">
      <dgm:prSet presAssocID="{1D80A559-B4FB-4F71-9325-97B6E5AE3C13}" presName="node" presStyleLbl="node1" presStyleIdx="0" presStyleCnt="15">
        <dgm:presLayoutVars>
          <dgm:bulletEnabled val="1"/>
        </dgm:presLayoutVars>
      </dgm:prSet>
      <dgm:spPr/>
      <dgm:t>
        <a:bodyPr/>
        <a:lstStyle/>
        <a:p>
          <a:endParaRPr lang="en-US"/>
        </a:p>
      </dgm:t>
    </dgm:pt>
    <dgm:pt modelId="{37683808-72E5-4B49-ACB6-2FFA9AEDE939}" type="pres">
      <dgm:prSet presAssocID="{39A45D36-7A2A-4489-A4D4-52796B9FE0EB}" presName="sibTrans" presStyleCnt="0"/>
      <dgm:spPr/>
    </dgm:pt>
    <dgm:pt modelId="{737E8F1A-77D1-5346-9E5D-14C6C46D79EC}" type="pres">
      <dgm:prSet presAssocID="{9C039844-E454-47CA-B3C6-7DCECC34F0D0}" presName="node" presStyleLbl="node1" presStyleIdx="1" presStyleCnt="15">
        <dgm:presLayoutVars>
          <dgm:bulletEnabled val="1"/>
        </dgm:presLayoutVars>
      </dgm:prSet>
      <dgm:spPr/>
      <dgm:t>
        <a:bodyPr/>
        <a:lstStyle/>
        <a:p>
          <a:endParaRPr lang="en-US"/>
        </a:p>
      </dgm:t>
    </dgm:pt>
    <dgm:pt modelId="{8A342F2B-CD8E-8B4C-A372-D433A6E72FA7}" type="pres">
      <dgm:prSet presAssocID="{5361E449-F150-4BE1-B188-11F19A80DF13}" presName="sibTrans" presStyleCnt="0"/>
      <dgm:spPr/>
    </dgm:pt>
    <dgm:pt modelId="{A1EA0EE3-28FF-794E-A19E-9BB71DFB7BDF}" type="pres">
      <dgm:prSet presAssocID="{031BEADF-5712-4390-A173-35B576B72A0F}" presName="node" presStyleLbl="node1" presStyleIdx="2" presStyleCnt="15">
        <dgm:presLayoutVars>
          <dgm:bulletEnabled val="1"/>
        </dgm:presLayoutVars>
      </dgm:prSet>
      <dgm:spPr/>
      <dgm:t>
        <a:bodyPr/>
        <a:lstStyle/>
        <a:p>
          <a:endParaRPr lang="en-US"/>
        </a:p>
      </dgm:t>
    </dgm:pt>
    <dgm:pt modelId="{2A5100DF-C576-D542-A81D-D3D284F08FE3}" type="pres">
      <dgm:prSet presAssocID="{FF521FD2-199D-4B50-BCE7-48EA6D08F7A3}" presName="sibTrans" presStyleCnt="0"/>
      <dgm:spPr/>
    </dgm:pt>
    <dgm:pt modelId="{2BAC8503-F868-DA4E-8DDA-E265304ABA7D}" type="pres">
      <dgm:prSet presAssocID="{C492E7E1-6607-4339-93EB-50063ADC612F}" presName="node" presStyleLbl="node1" presStyleIdx="3" presStyleCnt="15">
        <dgm:presLayoutVars>
          <dgm:bulletEnabled val="1"/>
        </dgm:presLayoutVars>
      </dgm:prSet>
      <dgm:spPr/>
      <dgm:t>
        <a:bodyPr/>
        <a:lstStyle/>
        <a:p>
          <a:endParaRPr lang="en-US"/>
        </a:p>
      </dgm:t>
    </dgm:pt>
    <dgm:pt modelId="{259A198B-C785-894F-8340-608965BAE6A2}" type="pres">
      <dgm:prSet presAssocID="{D5EE054C-1B23-403D-8D9A-44ADB60F892B}" presName="sibTrans" presStyleCnt="0"/>
      <dgm:spPr/>
    </dgm:pt>
    <dgm:pt modelId="{B41EF005-0CD9-0443-B2EB-517466ECACFE}" type="pres">
      <dgm:prSet presAssocID="{DA15005B-8AAC-404F-9B99-AB1C261FCBC0}" presName="node" presStyleLbl="node1" presStyleIdx="4" presStyleCnt="15">
        <dgm:presLayoutVars>
          <dgm:bulletEnabled val="1"/>
        </dgm:presLayoutVars>
      </dgm:prSet>
      <dgm:spPr/>
      <dgm:t>
        <a:bodyPr/>
        <a:lstStyle/>
        <a:p>
          <a:endParaRPr lang="en-US"/>
        </a:p>
      </dgm:t>
    </dgm:pt>
    <dgm:pt modelId="{1DE793ED-F368-5D4E-BF15-87BD7E5CD91A}" type="pres">
      <dgm:prSet presAssocID="{5056ECDC-2DE5-42D6-990F-90855DBEF232}" presName="sibTrans" presStyleCnt="0"/>
      <dgm:spPr/>
    </dgm:pt>
    <dgm:pt modelId="{6026CAF3-1425-FB49-B073-AD7C072DE6FE}" type="pres">
      <dgm:prSet presAssocID="{62FAD531-6870-47AA-BD63-BCB4C8C90C46}" presName="node" presStyleLbl="node1" presStyleIdx="5" presStyleCnt="15">
        <dgm:presLayoutVars>
          <dgm:bulletEnabled val="1"/>
        </dgm:presLayoutVars>
      </dgm:prSet>
      <dgm:spPr/>
      <dgm:t>
        <a:bodyPr/>
        <a:lstStyle/>
        <a:p>
          <a:endParaRPr lang="en-US"/>
        </a:p>
      </dgm:t>
    </dgm:pt>
    <dgm:pt modelId="{1A0CEEEF-D318-6E43-A6EE-5C9AC4580E4C}" type="pres">
      <dgm:prSet presAssocID="{C9615EA0-F33A-4283-AF42-2E2D3D4BAD04}" presName="sibTrans" presStyleCnt="0"/>
      <dgm:spPr/>
    </dgm:pt>
    <dgm:pt modelId="{387AF9DC-25B6-114B-8FC6-A2E0799AFF9D}" type="pres">
      <dgm:prSet presAssocID="{2AFE7685-0849-4064-AEB7-EB24F50BF6F4}" presName="node" presStyleLbl="node1" presStyleIdx="6" presStyleCnt="15">
        <dgm:presLayoutVars>
          <dgm:bulletEnabled val="1"/>
        </dgm:presLayoutVars>
      </dgm:prSet>
      <dgm:spPr/>
      <dgm:t>
        <a:bodyPr/>
        <a:lstStyle/>
        <a:p>
          <a:endParaRPr lang="en-US"/>
        </a:p>
      </dgm:t>
    </dgm:pt>
    <dgm:pt modelId="{51978CB1-2686-2A43-8F3E-211B81E51A88}" type="pres">
      <dgm:prSet presAssocID="{D9AD6303-730E-481E-B584-A0CB00280B1F}" presName="sibTrans" presStyleCnt="0"/>
      <dgm:spPr/>
    </dgm:pt>
    <dgm:pt modelId="{68B5A3A3-274F-F940-94FE-993AD465978E}" type="pres">
      <dgm:prSet presAssocID="{7798F6AD-1141-4F9F-9D9B-4AB66B627E85}" presName="node" presStyleLbl="node1" presStyleIdx="7" presStyleCnt="15">
        <dgm:presLayoutVars>
          <dgm:bulletEnabled val="1"/>
        </dgm:presLayoutVars>
      </dgm:prSet>
      <dgm:spPr/>
      <dgm:t>
        <a:bodyPr/>
        <a:lstStyle/>
        <a:p>
          <a:endParaRPr lang="en-US"/>
        </a:p>
      </dgm:t>
    </dgm:pt>
    <dgm:pt modelId="{C612D590-FE76-EE4A-B210-15B68387AF73}" type="pres">
      <dgm:prSet presAssocID="{E5FE35B3-E61C-4BE9-A25F-DF82784E1908}" presName="sibTrans" presStyleCnt="0"/>
      <dgm:spPr/>
    </dgm:pt>
    <dgm:pt modelId="{B8B25525-9506-9D4F-BB89-B96BA04A871D}" type="pres">
      <dgm:prSet presAssocID="{91A27CD8-DB6B-401B-99B0-45D8E985FBCF}" presName="node" presStyleLbl="node1" presStyleIdx="8" presStyleCnt="15">
        <dgm:presLayoutVars>
          <dgm:bulletEnabled val="1"/>
        </dgm:presLayoutVars>
      </dgm:prSet>
      <dgm:spPr/>
      <dgm:t>
        <a:bodyPr/>
        <a:lstStyle/>
        <a:p>
          <a:endParaRPr lang="en-US"/>
        </a:p>
      </dgm:t>
    </dgm:pt>
    <dgm:pt modelId="{51FFC5A6-359B-924F-A007-3589687DAFCB}" type="pres">
      <dgm:prSet presAssocID="{C8E8A70B-6E50-4C0D-B03D-CA9ACCF8593F}" presName="sibTrans" presStyleCnt="0"/>
      <dgm:spPr/>
    </dgm:pt>
    <dgm:pt modelId="{B2EAAA0A-2240-794E-ABF2-BD46BF792EC1}" type="pres">
      <dgm:prSet presAssocID="{49DE4AD1-0E07-4356-A795-A9B25A3ACE78}" presName="node" presStyleLbl="node1" presStyleIdx="9" presStyleCnt="15">
        <dgm:presLayoutVars>
          <dgm:bulletEnabled val="1"/>
        </dgm:presLayoutVars>
      </dgm:prSet>
      <dgm:spPr/>
      <dgm:t>
        <a:bodyPr/>
        <a:lstStyle/>
        <a:p>
          <a:endParaRPr lang="en-US"/>
        </a:p>
      </dgm:t>
    </dgm:pt>
    <dgm:pt modelId="{84B9E5C7-732E-5B43-A13D-0BE06ADF0FC8}" type="pres">
      <dgm:prSet presAssocID="{E012CD44-A30A-4390-8D5B-276AC2FC362D}" presName="sibTrans" presStyleCnt="0"/>
      <dgm:spPr/>
    </dgm:pt>
    <dgm:pt modelId="{30957BDE-5AE0-1D4D-9EAC-F7370649EBBD}" type="pres">
      <dgm:prSet presAssocID="{D5B2260A-4DDA-4B1A-8AA5-F05F3DFE0A3E}" presName="node" presStyleLbl="node1" presStyleIdx="10" presStyleCnt="15">
        <dgm:presLayoutVars>
          <dgm:bulletEnabled val="1"/>
        </dgm:presLayoutVars>
      </dgm:prSet>
      <dgm:spPr/>
      <dgm:t>
        <a:bodyPr/>
        <a:lstStyle/>
        <a:p>
          <a:endParaRPr lang="en-US"/>
        </a:p>
      </dgm:t>
    </dgm:pt>
    <dgm:pt modelId="{51869635-58E4-654D-94DF-FB7209E092C9}" type="pres">
      <dgm:prSet presAssocID="{F448222D-FE23-4C75-B1EE-B206CB8ABE5F}" presName="sibTrans" presStyleCnt="0"/>
      <dgm:spPr/>
    </dgm:pt>
    <dgm:pt modelId="{4165822B-8409-9B45-A58A-4FC58DED32F0}" type="pres">
      <dgm:prSet presAssocID="{DD29F148-D7D2-4EBE-8FBF-2DFB54C13F18}" presName="node" presStyleLbl="node1" presStyleIdx="11" presStyleCnt="15">
        <dgm:presLayoutVars>
          <dgm:bulletEnabled val="1"/>
        </dgm:presLayoutVars>
      </dgm:prSet>
      <dgm:spPr/>
      <dgm:t>
        <a:bodyPr/>
        <a:lstStyle/>
        <a:p>
          <a:endParaRPr lang="en-US"/>
        </a:p>
      </dgm:t>
    </dgm:pt>
    <dgm:pt modelId="{B3816CDD-6310-8245-ABB7-D4808ABBDE5E}" type="pres">
      <dgm:prSet presAssocID="{E4BA034F-BE84-44C2-9489-6CE5FE606CFD}" presName="sibTrans" presStyleCnt="0"/>
      <dgm:spPr/>
    </dgm:pt>
    <dgm:pt modelId="{3EA02891-3A21-634E-8869-27FED596186A}" type="pres">
      <dgm:prSet presAssocID="{C65930A9-91E0-45B2-8E93-153F9DE3B960}" presName="node" presStyleLbl="node1" presStyleIdx="12" presStyleCnt="15">
        <dgm:presLayoutVars>
          <dgm:bulletEnabled val="1"/>
        </dgm:presLayoutVars>
      </dgm:prSet>
      <dgm:spPr/>
      <dgm:t>
        <a:bodyPr/>
        <a:lstStyle/>
        <a:p>
          <a:endParaRPr lang="en-US"/>
        </a:p>
      </dgm:t>
    </dgm:pt>
    <dgm:pt modelId="{229DBE91-3ED3-9647-A3AC-FD3926B30887}" type="pres">
      <dgm:prSet presAssocID="{75E8BAE4-8B3E-4365-9ABA-ED015443B793}" presName="sibTrans" presStyleCnt="0"/>
      <dgm:spPr/>
    </dgm:pt>
    <dgm:pt modelId="{35D01A04-3693-3D43-9CC2-DDE2781795C2}" type="pres">
      <dgm:prSet presAssocID="{2C05D97B-E399-4E11-84DB-A9E289F0280C}" presName="node" presStyleLbl="node1" presStyleIdx="13" presStyleCnt="15">
        <dgm:presLayoutVars>
          <dgm:bulletEnabled val="1"/>
        </dgm:presLayoutVars>
      </dgm:prSet>
      <dgm:spPr/>
      <dgm:t>
        <a:bodyPr/>
        <a:lstStyle/>
        <a:p>
          <a:endParaRPr lang="en-US"/>
        </a:p>
      </dgm:t>
    </dgm:pt>
    <dgm:pt modelId="{3DA6DB4F-51AF-834A-B622-661CDCF1C696}" type="pres">
      <dgm:prSet presAssocID="{249BBBD6-3B48-4131-950A-50FE1A95EC25}" presName="sibTrans" presStyleCnt="0"/>
      <dgm:spPr/>
    </dgm:pt>
    <dgm:pt modelId="{59E02C78-9B57-3048-AE15-6E62018DDAB6}" type="pres">
      <dgm:prSet presAssocID="{ACA27FEC-16EF-478F-896D-63080150FC53}" presName="node" presStyleLbl="node1" presStyleIdx="14" presStyleCnt="15">
        <dgm:presLayoutVars>
          <dgm:bulletEnabled val="1"/>
        </dgm:presLayoutVars>
      </dgm:prSet>
      <dgm:spPr/>
      <dgm:t>
        <a:bodyPr/>
        <a:lstStyle/>
        <a:p>
          <a:endParaRPr lang="en-US"/>
        </a:p>
      </dgm:t>
    </dgm:pt>
  </dgm:ptLst>
  <dgm:cxnLst>
    <dgm:cxn modelId="{AEA974B0-F9FE-BF4C-98EC-83EE3802A819}" type="presOf" srcId="{DD29F148-D7D2-4EBE-8FBF-2DFB54C13F18}" destId="{4165822B-8409-9B45-A58A-4FC58DED32F0}" srcOrd="0" destOrd="0" presId="urn:microsoft.com/office/officeart/2005/8/layout/default"/>
    <dgm:cxn modelId="{303813D2-700E-8446-BF9D-085201C25BA1}" type="presOf" srcId="{62FAD531-6870-47AA-BD63-BCB4C8C90C46}" destId="{6026CAF3-1425-FB49-B073-AD7C072DE6FE}" srcOrd="0" destOrd="0" presId="urn:microsoft.com/office/officeart/2005/8/layout/default"/>
    <dgm:cxn modelId="{6DB90B28-5ADF-4B19-AB82-BE6396F9CA66}" srcId="{75B20DB4-6AC6-4BEC-AE44-ACB55FB6A66C}" destId="{7798F6AD-1141-4F9F-9D9B-4AB66B627E85}" srcOrd="7" destOrd="0" parTransId="{F49B24A1-EAAE-42B8-AA7B-2B08CA38A8E2}" sibTransId="{E5FE35B3-E61C-4BE9-A25F-DF82784E1908}"/>
    <dgm:cxn modelId="{A4B15055-4AA9-4198-8F25-5D0529FF4654}" srcId="{75B20DB4-6AC6-4BEC-AE44-ACB55FB6A66C}" destId="{62FAD531-6870-47AA-BD63-BCB4C8C90C46}" srcOrd="5" destOrd="0" parTransId="{78B88760-637F-4A2B-9151-8C1D26AE0276}" sibTransId="{C9615EA0-F33A-4283-AF42-2E2D3D4BAD04}"/>
    <dgm:cxn modelId="{E4AB738C-BF2E-1A41-BAC8-68C87952FAC2}" type="presOf" srcId="{75B20DB4-6AC6-4BEC-AE44-ACB55FB6A66C}" destId="{B5222643-43C4-6546-B14B-3C7CD41C422B}" srcOrd="0" destOrd="0" presId="urn:microsoft.com/office/officeart/2005/8/layout/default"/>
    <dgm:cxn modelId="{4DABB561-F4F0-EA4B-A82C-A7DE1BEAB78E}" type="presOf" srcId="{2C05D97B-E399-4E11-84DB-A9E289F0280C}" destId="{35D01A04-3693-3D43-9CC2-DDE2781795C2}" srcOrd="0" destOrd="0" presId="urn:microsoft.com/office/officeart/2005/8/layout/default"/>
    <dgm:cxn modelId="{D95049A1-0228-174C-83F7-96E82C4A4250}" type="presOf" srcId="{1D80A559-B4FB-4F71-9325-97B6E5AE3C13}" destId="{0594F5B0-4356-CC41-86EB-BEF6F31A0AFE}" srcOrd="0" destOrd="0" presId="urn:microsoft.com/office/officeart/2005/8/layout/default"/>
    <dgm:cxn modelId="{4D9B6B3F-1A64-B24A-8656-8638D7D11024}" type="presOf" srcId="{7798F6AD-1141-4F9F-9D9B-4AB66B627E85}" destId="{68B5A3A3-274F-F940-94FE-993AD465978E}" srcOrd="0" destOrd="0" presId="urn:microsoft.com/office/officeart/2005/8/layout/default"/>
    <dgm:cxn modelId="{8CEC1977-0D78-4B2D-A5C4-D480616552FC}" srcId="{75B20DB4-6AC6-4BEC-AE44-ACB55FB6A66C}" destId="{C492E7E1-6607-4339-93EB-50063ADC612F}" srcOrd="3" destOrd="0" parTransId="{7FF9728F-B7D6-4FC7-887A-384A74EFA91E}" sibTransId="{D5EE054C-1B23-403D-8D9A-44ADB60F892B}"/>
    <dgm:cxn modelId="{CB7574A1-F755-4D21-A3AB-04056EE1EA98}" srcId="{75B20DB4-6AC6-4BEC-AE44-ACB55FB6A66C}" destId="{031BEADF-5712-4390-A173-35B576B72A0F}" srcOrd="2" destOrd="0" parTransId="{824005A8-1CD5-4A0B-8A89-E62A86774A72}" sibTransId="{FF521FD2-199D-4B50-BCE7-48EA6D08F7A3}"/>
    <dgm:cxn modelId="{7A9E3EAC-831F-4FFC-A657-4863D11D4F43}" srcId="{75B20DB4-6AC6-4BEC-AE44-ACB55FB6A66C}" destId="{9C039844-E454-47CA-B3C6-7DCECC34F0D0}" srcOrd="1" destOrd="0" parTransId="{27C77BFB-07FD-4262-80D5-EA07A6895333}" sibTransId="{5361E449-F150-4BE1-B188-11F19A80DF13}"/>
    <dgm:cxn modelId="{BE402F42-CD4F-8646-A73A-F3858CC66B4F}" type="presOf" srcId="{DA15005B-8AAC-404F-9B99-AB1C261FCBC0}" destId="{B41EF005-0CD9-0443-B2EB-517466ECACFE}" srcOrd="0" destOrd="0" presId="urn:microsoft.com/office/officeart/2005/8/layout/default"/>
    <dgm:cxn modelId="{1016819D-710C-42D5-82E0-0805E5D3C341}" srcId="{75B20DB4-6AC6-4BEC-AE44-ACB55FB6A66C}" destId="{1D80A559-B4FB-4F71-9325-97B6E5AE3C13}" srcOrd="0" destOrd="0" parTransId="{FD53B968-86E3-4E4C-A2CE-C76CCDC5131E}" sibTransId="{39A45D36-7A2A-4489-A4D4-52796B9FE0EB}"/>
    <dgm:cxn modelId="{A2449616-9872-4F49-8F8D-53BC379B907A}" type="presOf" srcId="{49DE4AD1-0E07-4356-A795-A9B25A3ACE78}" destId="{B2EAAA0A-2240-794E-ABF2-BD46BF792EC1}" srcOrd="0" destOrd="0" presId="urn:microsoft.com/office/officeart/2005/8/layout/default"/>
    <dgm:cxn modelId="{FE59ADF1-EB85-41F8-8BBB-8A5C9D0DDFF2}" srcId="{75B20DB4-6AC6-4BEC-AE44-ACB55FB6A66C}" destId="{49DE4AD1-0E07-4356-A795-A9B25A3ACE78}" srcOrd="9" destOrd="0" parTransId="{A08674A4-E9A6-41C5-A677-728A9EE3AAC3}" sibTransId="{E012CD44-A30A-4390-8D5B-276AC2FC362D}"/>
    <dgm:cxn modelId="{264A56E3-BF62-4F82-A614-48FA3C184673}" srcId="{75B20DB4-6AC6-4BEC-AE44-ACB55FB6A66C}" destId="{DA15005B-8AAC-404F-9B99-AB1C261FCBC0}" srcOrd="4" destOrd="0" parTransId="{0E8375E4-6664-428F-850C-35AD1A469A7B}" sibTransId="{5056ECDC-2DE5-42D6-990F-90855DBEF232}"/>
    <dgm:cxn modelId="{7F5D1593-5091-6947-8073-C16A005ECC59}" type="presOf" srcId="{ACA27FEC-16EF-478F-896D-63080150FC53}" destId="{59E02C78-9B57-3048-AE15-6E62018DDAB6}" srcOrd="0" destOrd="0" presId="urn:microsoft.com/office/officeart/2005/8/layout/default"/>
    <dgm:cxn modelId="{B3729F51-1314-4EBF-820C-8ACB82765D8C}" srcId="{75B20DB4-6AC6-4BEC-AE44-ACB55FB6A66C}" destId="{2C05D97B-E399-4E11-84DB-A9E289F0280C}" srcOrd="13" destOrd="0" parTransId="{BDD03F2B-F0F9-4F0C-91BD-D363DFD79FDB}" sibTransId="{249BBBD6-3B48-4131-950A-50FE1A95EC25}"/>
    <dgm:cxn modelId="{6AE447E8-CBFA-A944-AF1C-AE83926BBBA3}" type="presOf" srcId="{D5B2260A-4DDA-4B1A-8AA5-F05F3DFE0A3E}" destId="{30957BDE-5AE0-1D4D-9EAC-F7370649EBBD}" srcOrd="0" destOrd="0" presId="urn:microsoft.com/office/officeart/2005/8/layout/default"/>
    <dgm:cxn modelId="{AE7F4B2C-A89F-457E-B342-60366E5CC5F9}" srcId="{75B20DB4-6AC6-4BEC-AE44-ACB55FB6A66C}" destId="{91A27CD8-DB6B-401B-99B0-45D8E985FBCF}" srcOrd="8" destOrd="0" parTransId="{6DEC228B-AE2B-4602-8D06-EAAD590EE6C5}" sibTransId="{C8E8A70B-6E50-4C0D-B03D-CA9ACCF8593F}"/>
    <dgm:cxn modelId="{81713F5D-EBB4-E74E-81BC-0BE1A177824A}" type="presOf" srcId="{C65930A9-91E0-45B2-8E93-153F9DE3B960}" destId="{3EA02891-3A21-634E-8869-27FED596186A}" srcOrd="0" destOrd="0" presId="urn:microsoft.com/office/officeart/2005/8/layout/default"/>
    <dgm:cxn modelId="{4DC8A3B6-AB4B-4C95-9961-965308E96416}" srcId="{75B20DB4-6AC6-4BEC-AE44-ACB55FB6A66C}" destId="{D5B2260A-4DDA-4B1A-8AA5-F05F3DFE0A3E}" srcOrd="10" destOrd="0" parTransId="{78BA3395-CB10-42D1-8B09-299675E856C2}" sibTransId="{F448222D-FE23-4C75-B1EE-B206CB8ABE5F}"/>
    <dgm:cxn modelId="{8757A9A5-C956-A847-9021-859F11F10E8C}" type="presOf" srcId="{9C039844-E454-47CA-B3C6-7DCECC34F0D0}" destId="{737E8F1A-77D1-5346-9E5D-14C6C46D79EC}" srcOrd="0" destOrd="0" presId="urn:microsoft.com/office/officeart/2005/8/layout/default"/>
    <dgm:cxn modelId="{B00C7E05-537F-CF4A-A7C4-2E6D90C0466F}" type="presOf" srcId="{91A27CD8-DB6B-401B-99B0-45D8E985FBCF}" destId="{B8B25525-9506-9D4F-BB89-B96BA04A871D}" srcOrd="0" destOrd="0" presId="urn:microsoft.com/office/officeart/2005/8/layout/default"/>
    <dgm:cxn modelId="{4F2F1D74-29EC-4076-864B-DEE510DA203E}" srcId="{75B20DB4-6AC6-4BEC-AE44-ACB55FB6A66C}" destId="{2AFE7685-0849-4064-AEB7-EB24F50BF6F4}" srcOrd="6" destOrd="0" parTransId="{557462CC-5839-46A7-B5A1-9D44327FED6B}" sibTransId="{D9AD6303-730E-481E-B584-A0CB00280B1F}"/>
    <dgm:cxn modelId="{7F0D3019-751B-41B6-B6D2-2F3AE64FDB17}" srcId="{75B20DB4-6AC6-4BEC-AE44-ACB55FB6A66C}" destId="{DD29F148-D7D2-4EBE-8FBF-2DFB54C13F18}" srcOrd="11" destOrd="0" parTransId="{6B445CF6-9A22-4D40-A2AF-7294CC36649B}" sibTransId="{E4BA034F-BE84-44C2-9489-6CE5FE606CFD}"/>
    <dgm:cxn modelId="{C4940ECE-2B25-CC44-AE26-559676E8B74F}" type="presOf" srcId="{031BEADF-5712-4390-A173-35B576B72A0F}" destId="{A1EA0EE3-28FF-794E-A19E-9BB71DFB7BDF}" srcOrd="0" destOrd="0" presId="urn:microsoft.com/office/officeart/2005/8/layout/default"/>
    <dgm:cxn modelId="{BEA537E9-89A3-094F-B390-9ACDD26A3763}" type="presOf" srcId="{2AFE7685-0849-4064-AEB7-EB24F50BF6F4}" destId="{387AF9DC-25B6-114B-8FC6-A2E0799AFF9D}" srcOrd="0" destOrd="0" presId="urn:microsoft.com/office/officeart/2005/8/layout/default"/>
    <dgm:cxn modelId="{57BC109A-E564-47EA-9D4E-BFFBD509C289}" srcId="{75B20DB4-6AC6-4BEC-AE44-ACB55FB6A66C}" destId="{C65930A9-91E0-45B2-8E93-153F9DE3B960}" srcOrd="12" destOrd="0" parTransId="{C697E7C4-8069-4CC8-8B28-7E491CAA06D6}" sibTransId="{75E8BAE4-8B3E-4365-9ABA-ED015443B793}"/>
    <dgm:cxn modelId="{DE070C00-CB19-3049-8B3B-829FBD74A6A3}" type="presOf" srcId="{C492E7E1-6607-4339-93EB-50063ADC612F}" destId="{2BAC8503-F868-DA4E-8DDA-E265304ABA7D}" srcOrd="0" destOrd="0" presId="urn:microsoft.com/office/officeart/2005/8/layout/default"/>
    <dgm:cxn modelId="{49D657FE-D073-4AFA-B7D1-A4B45EEFF5F3}" srcId="{75B20DB4-6AC6-4BEC-AE44-ACB55FB6A66C}" destId="{ACA27FEC-16EF-478F-896D-63080150FC53}" srcOrd="14" destOrd="0" parTransId="{7FB03546-FADF-49FC-A3ED-F0124AF683A4}" sibTransId="{36182293-55D0-4CCD-AB42-8EAA15D31A0D}"/>
    <dgm:cxn modelId="{10C92CFD-2AE5-8A4A-8813-57EC275BE7E3}" type="presParOf" srcId="{B5222643-43C4-6546-B14B-3C7CD41C422B}" destId="{0594F5B0-4356-CC41-86EB-BEF6F31A0AFE}" srcOrd="0" destOrd="0" presId="urn:microsoft.com/office/officeart/2005/8/layout/default"/>
    <dgm:cxn modelId="{6763E82E-8D29-F34B-90CC-CB84AB027252}" type="presParOf" srcId="{B5222643-43C4-6546-B14B-3C7CD41C422B}" destId="{37683808-72E5-4B49-ACB6-2FFA9AEDE939}" srcOrd="1" destOrd="0" presId="urn:microsoft.com/office/officeart/2005/8/layout/default"/>
    <dgm:cxn modelId="{6F81EFBE-9931-2842-BD44-7C0A539E7A3B}" type="presParOf" srcId="{B5222643-43C4-6546-B14B-3C7CD41C422B}" destId="{737E8F1A-77D1-5346-9E5D-14C6C46D79EC}" srcOrd="2" destOrd="0" presId="urn:microsoft.com/office/officeart/2005/8/layout/default"/>
    <dgm:cxn modelId="{3E22F34C-7200-614C-8DCA-C170DBBF3C24}" type="presParOf" srcId="{B5222643-43C4-6546-B14B-3C7CD41C422B}" destId="{8A342F2B-CD8E-8B4C-A372-D433A6E72FA7}" srcOrd="3" destOrd="0" presId="urn:microsoft.com/office/officeart/2005/8/layout/default"/>
    <dgm:cxn modelId="{0E0BF4C3-DBE9-894A-9453-05D0A13C1B16}" type="presParOf" srcId="{B5222643-43C4-6546-B14B-3C7CD41C422B}" destId="{A1EA0EE3-28FF-794E-A19E-9BB71DFB7BDF}" srcOrd="4" destOrd="0" presId="urn:microsoft.com/office/officeart/2005/8/layout/default"/>
    <dgm:cxn modelId="{09EAD401-DDE5-F541-B15F-7D8C152276DD}" type="presParOf" srcId="{B5222643-43C4-6546-B14B-3C7CD41C422B}" destId="{2A5100DF-C576-D542-A81D-D3D284F08FE3}" srcOrd="5" destOrd="0" presId="urn:microsoft.com/office/officeart/2005/8/layout/default"/>
    <dgm:cxn modelId="{BF4EBDF0-6FB2-CD4C-80B7-EFDBE9385997}" type="presParOf" srcId="{B5222643-43C4-6546-B14B-3C7CD41C422B}" destId="{2BAC8503-F868-DA4E-8DDA-E265304ABA7D}" srcOrd="6" destOrd="0" presId="urn:microsoft.com/office/officeart/2005/8/layout/default"/>
    <dgm:cxn modelId="{3ED81BA6-2B10-E448-BC14-9019B6AC86BF}" type="presParOf" srcId="{B5222643-43C4-6546-B14B-3C7CD41C422B}" destId="{259A198B-C785-894F-8340-608965BAE6A2}" srcOrd="7" destOrd="0" presId="urn:microsoft.com/office/officeart/2005/8/layout/default"/>
    <dgm:cxn modelId="{1901AB8E-E617-174E-BFCF-F9E8151DFEC7}" type="presParOf" srcId="{B5222643-43C4-6546-B14B-3C7CD41C422B}" destId="{B41EF005-0CD9-0443-B2EB-517466ECACFE}" srcOrd="8" destOrd="0" presId="urn:microsoft.com/office/officeart/2005/8/layout/default"/>
    <dgm:cxn modelId="{2CA088D0-C685-9C47-A1AF-BD5641F56B11}" type="presParOf" srcId="{B5222643-43C4-6546-B14B-3C7CD41C422B}" destId="{1DE793ED-F368-5D4E-BF15-87BD7E5CD91A}" srcOrd="9" destOrd="0" presId="urn:microsoft.com/office/officeart/2005/8/layout/default"/>
    <dgm:cxn modelId="{72DCDBC2-C429-C04E-8AED-E1F75123C8E1}" type="presParOf" srcId="{B5222643-43C4-6546-B14B-3C7CD41C422B}" destId="{6026CAF3-1425-FB49-B073-AD7C072DE6FE}" srcOrd="10" destOrd="0" presId="urn:microsoft.com/office/officeart/2005/8/layout/default"/>
    <dgm:cxn modelId="{A52F875D-8D2E-9E42-9CB4-F063B321DCCF}" type="presParOf" srcId="{B5222643-43C4-6546-B14B-3C7CD41C422B}" destId="{1A0CEEEF-D318-6E43-A6EE-5C9AC4580E4C}" srcOrd="11" destOrd="0" presId="urn:microsoft.com/office/officeart/2005/8/layout/default"/>
    <dgm:cxn modelId="{8DAB4A38-AFF8-AF4A-AA9B-373E75BAB17D}" type="presParOf" srcId="{B5222643-43C4-6546-B14B-3C7CD41C422B}" destId="{387AF9DC-25B6-114B-8FC6-A2E0799AFF9D}" srcOrd="12" destOrd="0" presId="urn:microsoft.com/office/officeart/2005/8/layout/default"/>
    <dgm:cxn modelId="{E70D6340-0F03-3B4A-97C0-6C9FF0D1EC5C}" type="presParOf" srcId="{B5222643-43C4-6546-B14B-3C7CD41C422B}" destId="{51978CB1-2686-2A43-8F3E-211B81E51A88}" srcOrd="13" destOrd="0" presId="urn:microsoft.com/office/officeart/2005/8/layout/default"/>
    <dgm:cxn modelId="{9D812038-EEAA-324C-9AFF-96684E2950A6}" type="presParOf" srcId="{B5222643-43C4-6546-B14B-3C7CD41C422B}" destId="{68B5A3A3-274F-F940-94FE-993AD465978E}" srcOrd="14" destOrd="0" presId="urn:microsoft.com/office/officeart/2005/8/layout/default"/>
    <dgm:cxn modelId="{2BF9B427-108E-FB49-B184-CF846EC3DB20}" type="presParOf" srcId="{B5222643-43C4-6546-B14B-3C7CD41C422B}" destId="{C612D590-FE76-EE4A-B210-15B68387AF73}" srcOrd="15" destOrd="0" presId="urn:microsoft.com/office/officeart/2005/8/layout/default"/>
    <dgm:cxn modelId="{F82E3AFD-F9E5-C848-BB52-B2EB24C9DDB9}" type="presParOf" srcId="{B5222643-43C4-6546-B14B-3C7CD41C422B}" destId="{B8B25525-9506-9D4F-BB89-B96BA04A871D}" srcOrd="16" destOrd="0" presId="urn:microsoft.com/office/officeart/2005/8/layout/default"/>
    <dgm:cxn modelId="{31615285-3062-6645-BCA6-53A7EB9D4198}" type="presParOf" srcId="{B5222643-43C4-6546-B14B-3C7CD41C422B}" destId="{51FFC5A6-359B-924F-A007-3589687DAFCB}" srcOrd="17" destOrd="0" presId="urn:microsoft.com/office/officeart/2005/8/layout/default"/>
    <dgm:cxn modelId="{C2A12372-235F-4C4D-BA7B-F1528F3B3F16}" type="presParOf" srcId="{B5222643-43C4-6546-B14B-3C7CD41C422B}" destId="{B2EAAA0A-2240-794E-ABF2-BD46BF792EC1}" srcOrd="18" destOrd="0" presId="urn:microsoft.com/office/officeart/2005/8/layout/default"/>
    <dgm:cxn modelId="{93850D46-E055-514E-9671-FF5EE3993F47}" type="presParOf" srcId="{B5222643-43C4-6546-B14B-3C7CD41C422B}" destId="{84B9E5C7-732E-5B43-A13D-0BE06ADF0FC8}" srcOrd="19" destOrd="0" presId="urn:microsoft.com/office/officeart/2005/8/layout/default"/>
    <dgm:cxn modelId="{7758A043-EB51-8B4B-938B-7452AE423A80}" type="presParOf" srcId="{B5222643-43C4-6546-B14B-3C7CD41C422B}" destId="{30957BDE-5AE0-1D4D-9EAC-F7370649EBBD}" srcOrd="20" destOrd="0" presId="urn:microsoft.com/office/officeart/2005/8/layout/default"/>
    <dgm:cxn modelId="{C76597A6-953E-584C-9A68-E89F657B13CA}" type="presParOf" srcId="{B5222643-43C4-6546-B14B-3C7CD41C422B}" destId="{51869635-58E4-654D-94DF-FB7209E092C9}" srcOrd="21" destOrd="0" presId="urn:microsoft.com/office/officeart/2005/8/layout/default"/>
    <dgm:cxn modelId="{2243265A-DBC9-CD40-948C-35BDC508CB7C}" type="presParOf" srcId="{B5222643-43C4-6546-B14B-3C7CD41C422B}" destId="{4165822B-8409-9B45-A58A-4FC58DED32F0}" srcOrd="22" destOrd="0" presId="urn:microsoft.com/office/officeart/2005/8/layout/default"/>
    <dgm:cxn modelId="{1D62EDF9-195F-0B49-949A-5E38BFF0AC76}" type="presParOf" srcId="{B5222643-43C4-6546-B14B-3C7CD41C422B}" destId="{B3816CDD-6310-8245-ABB7-D4808ABBDE5E}" srcOrd="23" destOrd="0" presId="urn:microsoft.com/office/officeart/2005/8/layout/default"/>
    <dgm:cxn modelId="{FE352DFC-AFDE-F749-9EEE-0AAF5A507813}" type="presParOf" srcId="{B5222643-43C4-6546-B14B-3C7CD41C422B}" destId="{3EA02891-3A21-634E-8869-27FED596186A}" srcOrd="24" destOrd="0" presId="urn:microsoft.com/office/officeart/2005/8/layout/default"/>
    <dgm:cxn modelId="{6E6A2427-34A3-9341-B114-051FAC3A470C}" type="presParOf" srcId="{B5222643-43C4-6546-B14B-3C7CD41C422B}" destId="{229DBE91-3ED3-9647-A3AC-FD3926B30887}" srcOrd="25" destOrd="0" presId="urn:microsoft.com/office/officeart/2005/8/layout/default"/>
    <dgm:cxn modelId="{2DF5E1BE-655D-3043-B08C-5DAFB9D847B7}" type="presParOf" srcId="{B5222643-43C4-6546-B14B-3C7CD41C422B}" destId="{35D01A04-3693-3D43-9CC2-DDE2781795C2}" srcOrd="26" destOrd="0" presId="urn:microsoft.com/office/officeart/2005/8/layout/default"/>
    <dgm:cxn modelId="{7BD6945F-719A-5B4F-B856-19E43719BEFC}" type="presParOf" srcId="{B5222643-43C4-6546-B14B-3C7CD41C422B}" destId="{3DA6DB4F-51AF-834A-B622-661CDCF1C696}" srcOrd="27" destOrd="0" presId="urn:microsoft.com/office/officeart/2005/8/layout/default"/>
    <dgm:cxn modelId="{587807F3-A590-B34E-A3DD-01EE2C71F89C}" type="presParOf" srcId="{B5222643-43C4-6546-B14B-3C7CD41C422B}" destId="{59E02C78-9B57-3048-AE15-6E62018DDAB6}" srcOrd="2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98CB4-D45D-42D3-A0EC-E04117A1F4A6}"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B62A92D8-6E90-46D0-80CD-1A7E47E846B0}">
      <dgm:prSet/>
      <dgm:spPr/>
      <dgm:t>
        <a:bodyPr/>
        <a:lstStyle/>
        <a:p>
          <a:r>
            <a:rPr lang="en-US" b="1" dirty="0"/>
            <a:t>DARS is responsible for oversight of the local AAAs and contractors</a:t>
          </a:r>
        </a:p>
      </dgm:t>
    </dgm:pt>
    <dgm:pt modelId="{696E02AC-A276-4E45-AB25-3DEC135564C5}" type="parTrans" cxnId="{DEBF2781-179F-4E4A-A9DD-D4F78E67336D}">
      <dgm:prSet/>
      <dgm:spPr/>
      <dgm:t>
        <a:bodyPr/>
        <a:lstStyle/>
        <a:p>
          <a:endParaRPr lang="en-US"/>
        </a:p>
      </dgm:t>
    </dgm:pt>
    <dgm:pt modelId="{C2785CEF-763D-4187-84D2-FEE8608BED08}" type="sibTrans" cxnId="{DEBF2781-179F-4E4A-A9DD-D4F78E67336D}">
      <dgm:prSet/>
      <dgm:spPr/>
      <dgm:t>
        <a:bodyPr/>
        <a:lstStyle/>
        <a:p>
          <a:endParaRPr lang="en-US"/>
        </a:p>
      </dgm:t>
    </dgm:pt>
    <dgm:pt modelId="{F7415AEE-EC6B-48FE-A07C-0DF33AA99B28}">
      <dgm:prSet/>
      <dgm:spPr/>
      <dgm:t>
        <a:bodyPr/>
        <a:lstStyle/>
        <a:p>
          <a:r>
            <a:rPr lang="en-US" b="1" dirty="0"/>
            <a:t>This is done through three functional areas</a:t>
          </a:r>
        </a:p>
      </dgm:t>
    </dgm:pt>
    <dgm:pt modelId="{7E9E178D-DDBA-491C-A514-2B4F74978378}" type="parTrans" cxnId="{206112EC-1B4B-491D-8EC6-65D17F5C492B}">
      <dgm:prSet/>
      <dgm:spPr/>
      <dgm:t>
        <a:bodyPr/>
        <a:lstStyle/>
        <a:p>
          <a:endParaRPr lang="en-US"/>
        </a:p>
      </dgm:t>
    </dgm:pt>
    <dgm:pt modelId="{5AC6C833-88D9-4C51-AA89-A1916EB4D02B}" type="sibTrans" cxnId="{206112EC-1B4B-491D-8EC6-65D17F5C492B}">
      <dgm:prSet/>
      <dgm:spPr/>
      <dgm:t>
        <a:bodyPr/>
        <a:lstStyle/>
        <a:p>
          <a:endParaRPr lang="en-US"/>
        </a:p>
      </dgm:t>
    </dgm:pt>
    <dgm:pt modelId="{3717EE1F-7974-4288-9967-7C9193E4504F}">
      <dgm:prSet/>
      <dgm:spPr/>
      <dgm:t>
        <a:bodyPr/>
        <a:lstStyle/>
        <a:p>
          <a:r>
            <a:rPr lang="en-US" dirty="0"/>
            <a:t>AAA and Other Contractor Administration</a:t>
          </a:r>
        </a:p>
      </dgm:t>
    </dgm:pt>
    <dgm:pt modelId="{8E9A3050-37EA-4686-B80A-4A773FC18F90}" type="parTrans" cxnId="{5A32595C-01B8-4998-8AA1-21EE4DB64D05}">
      <dgm:prSet/>
      <dgm:spPr/>
      <dgm:t>
        <a:bodyPr/>
        <a:lstStyle/>
        <a:p>
          <a:endParaRPr lang="en-US"/>
        </a:p>
      </dgm:t>
    </dgm:pt>
    <dgm:pt modelId="{422DA14F-E939-4F1A-9DF2-611E5D0615AB}" type="sibTrans" cxnId="{5A32595C-01B8-4998-8AA1-21EE4DB64D05}">
      <dgm:prSet/>
      <dgm:spPr/>
      <dgm:t>
        <a:bodyPr/>
        <a:lstStyle/>
        <a:p>
          <a:endParaRPr lang="en-US"/>
        </a:p>
      </dgm:t>
    </dgm:pt>
    <dgm:pt modelId="{6192CA9D-8F54-44D8-A8D4-2732DCF1EC72}">
      <dgm:prSet/>
      <dgm:spPr/>
      <dgm:t>
        <a:bodyPr/>
        <a:lstStyle/>
        <a:p>
          <a:r>
            <a:rPr lang="en-US" dirty="0"/>
            <a:t>Program Operations</a:t>
          </a:r>
        </a:p>
      </dgm:t>
    </dgm:pt>
    <dgm:pt modelId="{D6AA62DF-A1FC-4E56-B428-BA17B4893AC9}" type="parTrans" cxnId="{40565DCA-C5E1-4DDA-BBEA-33861E855E46}">
      <dgm:prSet/>
      <dgm:spPr/>
      <dgm:t>
        <a:bodyPr/>
        <a:lstStyle/>
        <a:p>
          <a:endParaRPr lang="en-US"/>
        </a:p>
      </dgm:t>
    </dgm:pt>
    <dgm:pt modelId="{92CFFCCE-0EBF-4C57-99E4-F110E13B1392}" type="sibTrans" cxnId="{40565DCA-C5E1-4DDA-BBEA-33861E855E46}">
      <dgm:prSet/>
      <dgm:spPr/>
      <dgm:t>
        <a:bodyPr/>
        <a:lstStyle/>
        <a:p>
          <a:endParaRPr lang="en-US"/>
        </a:p>
      </dgm:t>
    </dgm:pt>
    <dgm:pt modelId="{1CAB817B-141C-496A-B8B7-65BAEB4FC0D6}">
      <dgm:prSet/>
      <dgm:spPr/>
      <dgm:t>
        <a:bodyPr/>
        <a:lstStyle/>
        <a:p>
          <a:r>
            <a:rPr lang="en-US" dirty="0"/>
            <a:t>Governance and Fiscal Operations</a:t>
          </a:r>
        </a:p>
      </dgm:t>
    </dgm:pt>
    <dgm:pt modelId="{01E459B6-5882-47EA-B69F-16E8D97BE25F}" type="parTrans" cxnId="{61A5ACAD-2C85-4DBA-BA39-E06B1636556D}">
      <dgm:prSet/>
      <dgm:spPr/>
      <dgm:t>
        <a:bodyPr/>
        <a:lstStyle/>
        <a:p>
          <a:endParaRPr lang="en-US"/>
        </a:p>
      </dgm:t>
    </dgm:pt>
    <dgm:pt modelId="{94B75F04-650B-43E1-9143-BD7B8EA3241F}" type="sibTrans" cxnId="{61A5ACAD-2C85-4DBA-BA39-E06B1636556D}">
      <dgm:prSet/>
      <dgm:spPr/>
      <dgm:t>
        <a:bodyPr/>
        <a:lstStyle/>
        <a:p>
          <a:endParaRPr lang="en-US"/>
        </a:p>
      </dgm:t>
    </dgm:pt>
    <dgm:pt modelId="{6AA098B5-CCBC-4719-AE85-7969A594840A}">
      <dgm:prSet/>
      <dgm:spPr/>
      <dgm:t>
        <a:bodyPr/>
        <a:lstStyle/>
        <a:p>
          <a:r>
            <a:rPr lang="en-US" b="1" dirty="0"/>
            <a:t>There are two types of monitoring</a:t>
          </a:r>
        </a:p>
      </dgm:t>
    </dgm:pt>
    <dgm:pt modelId="{64ECD3B9-6121-4423-A9AE-B466EEEFC651}" type="parTrans" cxnId="{D308538B-DAAE-4D70-9E56-DBC5A06E7CE4}">
      <dgm:prSet/>
      <dgm:spPr/>
      <dgm:t>
        <a:bodyPr/>
        <a:lstStyle/>
        <a:p>
          <a:endParaRPr lang="en-US"/>
        </a:p>
      </dgm:t>
    </dgm:pt>
    <dgm:pt modelId="{2069321A-3749-44B1-84F2-042EE769AC1F}" type="sibTrans" cxnId="{D308538B-DAAE-4D70-9E56-DBC5A06E7CE4}">
      <dgm:prSet/>
      <dgm:spPr/>
      <dgm:t>
        <a:bodyPr/>
        <a:lstStyle/>
        <a:p>
          <a:endParaRPr lang="en-US"/>
        </a:p>
      </dgm:t>
    </dgm:pt>
    <dgm:pt modelId="{16E01191-748F-4CA7-8921-392BA731F6D9}">
      <dgm:prSet/>
      <dgm:spPr/>
      <dgm:t>
        <a:bodyPr/>
        <a:lstStyle/>
        <a:p>
          <a:r>
            <a:rPr lang="en-US" dirty="0"/>
            <a:t>Desk Reviews </a:t>
          </a:r>
        </a:p>
      </dgm:t>
    </dgm:pt>
    <dgm:pt modelId="{2BD213DE-8C68-48E5-BC56-70A951663933}" type="parTrans" cxnId="{9C0DE6D8-2D80-4230-B534-7B22811370D2}">
      <dgm:prSet/>
      <dgm:spPr/>
      <dgm:t>
        <a:bodyPr/>
        <a:lstStyle/>
        <a:p>
          <a:endParaRPr lang="en-US"/>
        </a:p>
      </dgm:t>
    </dgm:pt>
    <dgm:pt modelId="{E9B07E9A-0EB9-4BB6-B635-FC61F6699A01}" type="sibTrans" cxnId="{9C0DE6D8-2D80-4230-B534-7B22811370D2}">
      <dgm:prSet/>
      <dgm:spPr/>
      <dgm:t>
        <a:bodyPr/>
        <a:lstStyle/>
        <a:p>
          <a:endParaRPr lang="en-US"/>
        </a:p>
      </dgm:t>
    </dgm:pt>
    <dgm:pt modelId="{42666FCD-E778-4E23-A9FE-5C6A343AC952}">
      <dgm:prSet/>
      <dgm:spPr/>
      <dgm:t>
        <a:bodyPr/>
        <a:lstStyle/>
        <a:p>
          <a:r>
            <a:rPr lang="en-US" dirty="0"/>
            <a:t>On-site reviews </a:t>
          </a:r>
        </a:p>
      </dgm:t>
    </dgm:pt>
    <dgm:pt modelId="{C2E81692-BBE8-49AC-BB9D-8DD25F2F7E2C}" type="parTrans" cxnId="{39C8EA4F-E951-4FFF-808D-A07A00728149}">
      <dgm:prSet/>
      <dgm:spPr/>
      <dgm:t>
        <a:bodyPr/>
        <a:lstStyle/>
        <a:p>
          <a:endParaRPr lang="en-US"/>
        </a:p>
      </dgm:t>
    </dgm:pt>
    <dgm:pt modelId="{89EC9B55-8FE1-4E5B-B88E-F5BF1D76E563}" type="sibTrans" cxnId="{39C8EA4F-E951-4FFF-808D-A07A00728149}">
      <dgm:prSet/>
      <dgm:spPr/>
      <dgm:t>
        <a:bodyPr/>
        <a:lstStyle/>
        <a:p>
          <a:endParaRPr lang="en-US"/>
        </a:p>
      </dgm:t>
    </dgm:pt>
    <dgm:pt modelId="{09A77236-1948-405D-A249-B87BE29DFA9B}">
      <dgm:prSet/>
      <dgm:spPr/>
      <dgm:t>
        <a:bodyPr/>
        <a:lstStyle/>
        <a:p>
          <a:r>
            <a:rPr lang="en-US" b="1" dirty="0">
              <a:solidFill>
                <a:schemeClr val="tx1"/>
              </a:solidFill>
            </a:rPr>
            <a:t>Ongoing oversight of AAA’s is done more frequently via monthly statistical and financial reports</a:t>
          </a:r>
        </a:p>
      </dgm:t>
    </dgm:pt>
    <dgm:pt modelId="{20C9CA54-3398-4730-9FF3-B168DB53E21F}" type="parTrans" cxnId="{629A15D9-298E-45E8-9AA1-9D9BF17F317C}">
      <dgm:prSet/>
      <dgm:spPr/>
      <dgm:t>
        <a:bodyPr/>
        <a:lstStyle/>
        <a:p>
          <a:endParaRPr lang="en-US"/>
        </a:p>
      </dgm:t>
    </dgm:pt>
    <dgm:pt modelId="{A46D8281-A9A1-4D83-87F6-2113D0BB4F02}" type="sibTrans" cxnId="{629A15D9-298E-45E8-9AA1-9D9BF17F317C}">
      <dgm:prSet/>
      <dgm:spPr/>
      <dgm:t>
        <a:bodyPr/>
        <a:lstStyle/>
        <a:p>
          <a:endParaRPr lang="en-US"/>
        </a:p>
      </dgm:t>
    </dgm:pt>
    <dgm:pt modelId="{25D05676-E67C-4688-9C2A-5A3B3F0F702C}">
      <dgm:prSet/>
      <dgm:spPr/>
      <dgm:t>
        <a:bodyPr/>
        <a:lstStyle/>
        <a:p>
          <a:r>
            <a:rPr lang="en-US" b="1" dirty="0">
              <a:solidFill>
                <a:schemeClr val="tx1"/>
              </a:solidFill>
            </a:rPr>
            <a:t>On-Site reviews are done with the requirement of all 25 AAAs being reviewed within a 3-year period </a:t>
          </a:r>
        </a:p>
      </dgm:t>
    </dgm:pt>
    <dgm:pt modelId="{D79FF735-6A35-45DD-ABD8-496EF67106EE}" type="parTrans" cxnId="{061743DE-6400-4D85-8133-10BBCE9958C4}">
      <dgm:prSet/>
      <dgm:spPr/>
      <dgm:t>
        <a:bodyPr/>
        <a:lstStyle/>
        <a:p>
          <a:endParaRPr lang="en-US"/>
        </a:p>
      </dgm:t>
    </dgm:pt>
    <dgm:pt modelId="{25CBCC9A-2066-4735-A6D3-9CF300A90913}" type="sibTrans" cxnId="{061743DE-6400-4D85-8133-10BBCE9958C4}">
      <dgm:prSet/>
      <dgm:spPr/>
      <dgm:t>
        <a:bodyPr/>
        <a:lstStyle/>
        <a:p>
          <a:endParaRPr lang="en-US"/>
        </a:p>
      </dgm:t>
    </dgm:pt>
    <dgm:pt modelId="{53870768-B6E2-4FFA-84D9-6871412DD9FC}">
      <dgm:prSet/>
      <dgm:spPr/>
      <dgm:t>
        <a:bodyPr/>
        <a:lstStyle/>
        <a:p>
          <a:r>
            <a:rPr lang="en-US" b="1" dirty="0">
              <a:solidFill>
                <a:schemeClr val="tx1"/>
              </a:solidFill>
            </a:rPr>
            <a:t>Enhanced Desk Reviews have occurred during scheduling changes or emergencies, such as COVID-19</a:t>
          </a:r>
        </a:p>
      </dgm:t>
    </dgm:pt>
    <dgm:pt modelId="{C389FEDE-0D2A-44E2-9ED3-BE72DDDF0264}" type="parTrans" cxnId="{6F91727F-00DC-4627-9EB2-DCDDAE7F1EF7}">
      <dgm:prSet/>
      <dgm:spPr/>
      <dgm:t>
        <a:bodyPr/>
        <a:lstStyle/>
        <a:p>
          <a:endParaRPr lang="en-US"/>
        </a:p>
      </dgm:t>
    </dgm:pt>
    <dgm:pt modelId="{DAC2078D-74BA-41D7-91B0-7201D7F3D3DC}" type="sibTrans" cxnId="{6F91727F-00DC-4627-9EB2-DCDDAE7F1EF7}">
      <dgm:prSet/>
      <dgm:spPr/>
      <dgm:t>
        <a:bodyPr/>
        <a:lstStyle/>
        <a:p>
          <a:endParaRPr lang="en-US"/>
        </a:p>
      </dgm:t>
    </dgm:pt>
    <dgm:pt modelId="{4C5A8E91-1727-3B4B-BD3C-C8F326DCEB8A}" type="pres">
      <dgm:prSet presAssocID="{F7D98CB4-D45D-42D3-A0EC-E04117A1F4A6}" presName="linear" presStyleCnt="0">
        <dgm:presLayoutVars>
          <dgm:animLvl val="lvl"/>
          <dgm:resizeHandles val="exact"/>
        </dgm:presLayoutVars>
      </dgm:prSet>
      <dgm:spPr/>
      <dgm:t>
        <a:bodyPr/>
        <a:lstStyle/>
        <a:p>
          <a:endParaRPr lang="en-US"/>
        </a:p>
      </dgm:t>
    </dgm:pt>
    <dgm:pt modelId="{68787802-0696-F947-B715-4DF06CFC5AD7}" type="pres">
      <dgm:prSet presAssocID="{B62A92D8-6E90-46D0-80CD-1A7E47E846B0}" presName="parentText" presStyleLbl="node1" presStyleIdx="0" presStyleCnt="6">
        <dgm:presLayoutVars>
          <dgm:chMax val="0"/>
          <dgm:bulletEnabled val="1"/>
        </dgm:presLayoutVars>
      </dgm:prSet>
      <dgm:spPr/>
      <dgm:t>
        <a:bodyPr/>
        <a:lstStyle/>
        <a:p>
          <a:endParaRPr lang="en-US"/>
        </a:p>
      </dgm:t>
    </dgm:pt>
    <dgm:pt modelId="{1F6C159D-2528-2146-9A4D-2B9B748BC3C3}" type="pres">
      <dgm:prSet presAssocID="{C2785CEF-763D-4187-84D2-FEE8608BED08}" presName="spacer" presStyleCnt="0"/>
      <dgm:spPr/>
    </dgm:pt>
    <dgm:pt modelId="{92E751B6-7938-1244-9C8C-3B8DE3A23BDC}" type="pres">
      <dgm:prSet presAssocID="{F7415AEE-EC6B-48FE-A07C-0DF33AA99B28}" presName="parentText" presStyleLbl="node1" presStyleIdx="1" presStyleCnt="6">
        <dgm:presLayoutVars>
          <dgm:chMax val="0"/>
          <dgm:bulletEnabled val="1"/>
        </dgm:presLayoutVars>
      </dgm:prSet>
      <dgm:spPr/>
      <dgm:t>
        <a:bodyPr/>
        <a:lstStyle/>
        <a:p>
          <a:endParaRPr lang="en-US"/>
        </a:p>
      </dgm:t>
    </dgm:pt>
    <dgm:pt modelId="{B9FFC54F-1A11-9541-8223-81EF61EB4C43}" type="pres">
      <dgm:prSet presAssocID="{F7415AEE-EC6B-48FE-A07C-0DF33AA99B28}" presName="childText" presStyleLbl="revTx" presStyleIdx="0" presStyleCnt="2">
        <dgm:presLayoutVars>
          <dgm:bulletEnabled val="1"/>
        </dgm:presLayoutVars>
      </dgm:prSet>
      <dgm:spPr/>
      <dgm:t>
        <a:bodyPr/>
        <a:lstStyle/>
        <a:p>
          <a:endParaRPr lang="en-US"/>
        </a:p>
      </dgm:t>
    </dgm:pt>
    <dgm:pt modelId="{2C30E092-2B5D-E14B-AF07-B62E32B71F54}" type="pres">
      <dgm:prSet presAssocID="{6AA098B5-CCBC-4719-AE85-7969A594840A}" presName="parentText" presStyleLbl="node1" presStyleIdx="2" presStyleCnt="6">
        <dgm:presLayoutVars>
          <dgm:chMax val="0"/>
          <dgm:bulletEnabled val="1"/>
        </dgm:presLayoutVars>
      </dgm:prSet>
      <dgm:spPr/>
      <dgm:t>
        <a:bodyPr/>
        <a:lstStyle/>
        <a:p>
          <a:endParaRPr lang="en-US"/>
        </a:p>
      </dgm:t>
    </dgm:pt>
    <dgm:pt modelId="{1266E2EF-A150-2241-B74C-748545ABD229}" type="pres">
      <dgm:prSet presAssocID="{6AA098B5-CCBC-4719-AE85-7969A594840A}" presName="childText" presStyleLbl="revTx" presStyleIdx="1" presStyleCnt="2">
        <dgm:presLayoutVars>
          <dgm:bulletEnabled val="1"/>
        </dgm:presLayoutVars>
      </dgm:prSet>
      <dgm:spPr/>
      <dgm:t>
        <a:bodyPr/>
        <a:lstStyle/>
        <a:p>
          <a:endParaRPr lang="en-US"/>
        </a:p>
      </dgm:t>
    </dgm:pt>
    <dgm:pt modelId="{EAFA9AF9-E57E-2D44-932F-475A43E5E34B}" type="pres">
      <dgm:prSet presAssocID="{09A77236-1948-405D-A249-B87BE29DFA9B}" presName="parentText" presStyleLbl="node1" presStyleIdx="3" presStyleCnt="6">
        <dgm:presLayoutVars>
          <dgm:chMax val="0"/>
          <dgm:bulletEnabled val="1"/>
        </dgm:presLayoutVars>
      </dgm:prSet>
      <dgm:spPr/>
      <dgm:t>
        <a:bodyPr/>
        <a:lstStyle/>
        <a:p>
          <a:endParaRPr lang="en-US"/>
        </a:p>
      </dgm:t>
    </dgm:pt>
    <dgm:pt modelId="{DC338832-C549-F44D-8FED-A7C626B68D8B}" type="pres">
      <dgm:prSet presAssocID="{A46D8281-A9A1-4D83-87F6-2113D0BB4F02}" presName="spacer" presStyleCnt="0"/>
      <dgm:spPr/>
    </dgm:pt>
    <dgm:pt modelId="{33AD67FC-4D0E-6E4F-9211-16DA3ED36488}" type="pres">
      <dgm:prSet presAssocID="{25D05676-E67C-4688-9C2A-5A3B3F0F702C}" presName="parentText" presStyleLbl="node1" presStyleIdx="4" presStyleCnt="6">
        <dgm:presLayoutVars>
          <dgm:chMax val="0"/>
          <dgm:bulletEnabled val="1"/>
        </dgm:presLayoutVars>
      </dgm:prSet>
      <dgm:spPr/>
      <dgm:t>
        <a:bodyPr/>
        <a:lstStyle/>
        <a:p>
          <a:endParaRPr lang="en-US"/>
        </a:p>
      </dgm:t>
    </dgm:pt>
    <dgm:pt modelId="{8BF8D37C-3B84-42FB-81E3-9A7590E24A78}" type="pres">
      <dgm:prSet presAssocID="{25CBCC9A-2066-4735-A6D3-9CF300A90913}" presName="spacer" presStyleCnt="0"/>
      <dgm:spPr/>
    </dgm:pt>
    <dgm:pt modelId="{43F5F440-1BA9-4CBE-A6E0-CB73649FA5FF}" type="pres">
      <dgm:prSet presAssocID="{53870768-B6E2-4FFA-84D9-6871412DD9FC}" presName="parentText" presStyleLbl="node1" presStyleIdx="5" presStyleCnt="6">
        <dgm:presLayoutVars>
          <dgm:chMax val="0"/>
          <dgm:bulletEnabled val="1"/>
        </dgm:presLayoutVars>
      </dgm:prSet>
      <dgm:spPr/>
      <dgm:t>
        <a:bodyPr/>
        <a:lstStyle/>
        <a:p>
          <a:endParaRPr lang="en-US"/>
        </a:p>
      </dgm:t>
    </dgm:pt>
  </dgm:ptLst>
  <dgm:cxnLst>
    <dgm:cxn modelId="{61A5ACAD-2C85-4DBA-BA39-E06B1636556D}" srcId="{F7415AEE-EC6B-48FE-A07C-0DF33AA99B28}" destId="{1CAB817B-141C-496A-B8B7-65BAEB4FC0D6}" srcOrd="2" destOrd="0" parTransId="{01E459B6-5882-47EA-B69F-16E8D97BE25F}" sibTransId="{94B75F04-650B-43E1-9143-BD7B8EA3241F}"/>
    <dgm:cxn modelId="{3FC31A69-B5E4-6244-95B7-93D5052DEB3F}" type="presOf" srcId="{25D05676-E67C-4688-9C2A-5A3B3F0F702C}" destId="{33AD67FC-4D0E-6E4F-9211-16DA3ED36488}" srcOrd="0" destOrd="0" presId="urn:microsoft.com/office/officeart/2005/8/layout/vList2"/>
    <dgm:cxn modelId="{5A32595C-01B8-4998-8AA1-21EE4DB64D05}" srcId="{F7415AEE-EC6B-48FE-A07C-0DF33AA99B28}" destId="{3717EE1F-7974-4288-9967-7C9193E4504F}" srcOrd="0" destOrd="0" parTransId="{8E9A3050-37EA-4686-B80A-4A773FC18F90}" sibTransId="{422DA14F-E939-4F1A-9DF2-611E5D0615AB}"/>
    <dgm:cxn modelId="{40565DCA-C5E1-4DDA-BBEA-33861E855E46}" srcId="{F7415AEE-EC6B-48FE-A07C-0DF33AA99B28}" destId="{6192CA9D-8F54-44D8-A8D4-2732DCF1EC72}" srcOrd="1" destOrd="0" parTransId="{D6AA62DF-A1FC-4E56-B428-BA17B4893AC9}" sibTransId="{92CFFCCE-0EBF-4C57-99E4-F110E13B1392}"/>
    <dgm:cxn modelId="{BA1E16B5-CF86-A942-93B9-D44F68FE5362}" type="presOf" srcId="{16E01191-748F-4CA7-8921-392BA731F6D9}" destId="{1266E2EF-A150-2241-B74C-748545ABD229}" srcOrd="0" destOrd="0" presId="urn:microsoft.com/office/officeart/2005/8/layout/vList2"/>
    <dgm:cxn modelId="{9C0DE6D8-2D80-4230-B534-7B22811370D2}" srcId="{6AA098B5-CCBC-4719-AE85-7969A594840A}" destId="{16E01191-748F-4CA7-8921-392BA731F6D9}" srcOrd="0" destOrd="0" parTransId="{2BD213DE-8C68-48E5-BC56-70A951663933}" sibTransId="{E9B07E9A-0EB9-4BB6-B635-FC61F6699A01}"/>
    <dgm:cxn modelId="{DEBF2781-179F-4E4A-A9DD-D4F78E67336D}" srcId="{F7D98CB4-D45D-42D3-A0EC-E04117A1F4A6}" destId="{B62A92D8-6E90-46D0-80CD-1A7E47E846B0}" srcOrd="0" destOrd="0" parTransId="{696E02AC-A276-4E45-AB25-3DEC135564C5}" sibTransId="{C2785CEF-763D-4187-84D2-FEE8608BED08}"/>
    <dgm:cxn modelId="{2C77E799-1D28-C549-99CE-3FA6FE2EBA26}" type="presOf" srcId="{6192CA9D-8F54-44D8-A8D4-2732DCF1EC72}" destId="{B9FFC54F-1A11-9541-8223-81EF61EB4C43}" srcOrd="0" destOrd="1" presId="urn:microsoft.com/office/officeart/2005/8/layout/vList2"/>
    <dgm:cxn modelId="{80979444-FBE7-004C-8AD6-E3D45E8500D6}" type="presOf" srcId="{F7D98CB4-D45D-42D3-A0EC-E04117A1F4A6}" destId="{4C5A8E91-1727-3B4B-BD3C-C8F326DCEB8A}" srcOrd="0" destOrd="0" presId="urn:microsoft.com/office/officeart/2005/8/layout/vList2"/>
    <dgm:cxn modelId="{46A7B80B-BA46-AB45-96A1-41C42BCC9B97}" type="presOf" srcId="{B62A92D8-6E90-46D0-80CD-1A7E47E846B0}" destId="{68787802-0696-F947-B715-4DF06CFC5AD7}" srcOrd="0" destOrd="0" presId="urn:microsoft.com/office/officeart/2005/8/layout/vList2"/>
    <dgm:cxn modelId="{39C8EA4F-E951-4FFF-808D-A07A00728149}" srcId="{6AA098B5-CCBC-4719-AE85-7969A594840A}" destId="{42666FCD-E778-4E23-A9FE-5C6A343AC952}" srcOrd="1" destOrd="0" parTransId="{C2E81692-BBE8-49AC-BB9D-8DD25F2F7E2C}" sibTransId="{89EC9B55-8FE1-4E5B-B88E-F5BF1D76E563}"/>
    <dgm:cxn modelId="{032050B2-A5E6-5E41-BB32-87DC0C1F3D08}" type="presOf" srcId="{6AA098B5-CCBC-4719-AE85-7969A594840A}" destId="{2C30E092-2B5D-E14B-AF07-B62E32B71F54}" srcOrd="0" destOrd="0" presId="urn:microsoft.com/office/officeart/2005/8/layout/vList2"/>
    <dgm:cxn modelId="{061743DE-6400-4D85-8133-10BBCE9958C4}" srcId="{F7D98CB4-D45D-42D3-A0EC-E04117A1F4A6}" destId="{25D05676-E67C-4688-9C2A-5A3B3F0F702C}" srcOrd="4" destOrd="0" parTransId="{D79FF735-6A35-45DD-ABD8-496EF67106EE}" sibTransId="{25CBCC9A-2066-4735-A6D3-9CF300A90913}"/>
    <dgm:cxn modelId="{206112EC-1B4B-491D-8EC6-65D17F5C492B}" srcId="{F7D98CB4-D45D-42D3-A0EC-E04117A1F4A6}" destId="{F7415AEE-EC6B-48FE-A07C-0DF33AA99B28}" srcOrd="1" destOrd="0" parTransId="{7E9E178D-DDBA-491C-A514-2B4F74978378}" sibTransId="{5AC6C833-88D9-4C51-AA89-A1916EB4D02B}"/>
    <dgm:cxn modelId="{D308538B-DAAE-4D70-9E56-DBC5A06E7CE4}" srcId="{F7D98CB4-D45D-42D3-A0EC-E04117A1F4A6}" destId="{6AA098B5-CCBC-4719-AE85-7969A594840A}" srcOrd="2" destOrd="0" parTransId="{64ECD3B9-6121-4423-A9AE-B466EEEFC651}" sibTransId="{2069321A-3749-44B1-84F2-042EE769AC1F}"/>
    <dgm:cxn modelId="{D6BC1293-2120-924E-ADAC-7B49385752EE}" type="presOf" srcId="{3717EE1F-7974-4288-9967-7C9193E4504F}" destId="{B9FFC54F-1A11-9541-8223-81EF61EB4C43}" srcOrd="0" destOrd="0" presId="urn:microsoft.com/office/officeart/2005/8/layout/vList2"/>
    <dgm:cxn modelId="{8B1D92CF-61C0-4247-933A-0D97BC43852C}" type="presOf" srcId="{53870768-B6E2-4FFA-84D9-6871412DD9FC}" destId="{43F5F440-1BA9-4CBE-A6E0-CB73649FA5FF}" srcOrd="0" destOrd="0" presId="urn:microsoft.com/office/officeart/2005/8/layout/vList2"/>
    <dgm:cxn modelId="{EA6F9B98-AF08-5048-A4F6-99BDFE217702}" type="presOf" srcId="{09A77236-1948-405D-A249-B87BE29DFA9B}" destId="{EAFA9AF9-E57E-2D44-932F-475A43E5E34B}" srcOrd="0" destOrd="0" presId="urn:microsoft.com/office/officeart/2005/8/layout/vList2"/>
    <dgm:cxn modelId="{8A097603-32C7-4347-8ED7-9B11DC5F1BF6}" type="presOf" srcId="{42666FCD-E778-4E23-A9FE-5C6A343AC952}" destId="{1266E2EF-A150-2241-B74C-748545ABD229}" srcOrd="0" destOrd="1" presId="urn:microsoft.com/office/officeart/2005/8/layout/vList2"/>
    <dgm:cxn modelId="{9DFD67D5-3B95-3D42-95EA-DE0A8272EA6E}" type="presOf" srcId="{1CAB817B-141C-496A-B8B7-65BAEB4FC0D6}" destId="{B9FFC54F-1A11-9541-8223-81EF61EB4C43}" srcOrd="0" destOrd="2" presId="urn:microsoft.com/office/officeart/2005/8/layout/vList2"/>
    <dgm:cxn modelId="{6F91727F-00DC-4627-9EB2-DCDDAE7F1EF7}" srcId="{F7D98CB4-D45D-42D3-A0EC-E04117A1F4A6}" destId="{53870768-B6E2-4FFA-84D9-6871412DD9FC}" srcOrd="5" destOrd="0" parTransId="{C389FEDE-0D2A-44E2-9ED3-BE72DDDF0264}" sibTransId="{DAC2078D-74BA-41D7-91B0-7201D7F3D3DC}"/>
    <dgm:cxn modelId="{629A15D9-298E-45E8-9AA1-9D9BF17F317C}" srcId="{F7D98CB4-D45D-42D3-A0EC-E04117A1F4A6}" destId="{09A77236-1948-405D-A249-B87BE29DFA9B}" srcOrd="3" destOrd="0" parTransId="{20C9CA54-3398-4730-9FF3-B168DB53E21F}" sibTransId="{A46D8281-A9A1-4D83-87F6-2113D0BB4F02}"/>
    <dgm:cxn modelId="{1834DB5F-0518-E643-B9D3-C57AC394DE39}" type="presOf" srcId="{F7415AEE-EC6B-48FE-A07C-0DF33AA99B28}" destId="{92E751B6-7938-1244-9C8C-3B8DE3A23BDC}" srcOrd="0" destOrd="0" presId="urn:microsoft.com/office/officeart/2005/8/layout/vList2"/>
    <dgm:cxn modelId="{03CDC269-8AB2-8948-9A75-83820DC4E50A}" type="presParOf" srcId="{4C5A8E91-1727-3B4B-BD3C-C8F326DCEB8A}" destId="{68787802-0696-F947-B715-4DF06CFC5AD7}" srcOrd="0" destOrd="0" presId="urn:microsoft.com/office/officeart/2005/8/layout/vList2"/>
    <dgm:cxn modelId="{42F709E4-C1EC-3049-BE05-99623D47CE43}" type="presParOf" srcId="{4C5A8E91-1727-3B4B-BD3C-C8F326DCEB8A}" destId="{1F6C159D-2528-2146-9A4D-2B9B748BC3C3}" srcOrd="1" destOrd="0" presId="urn:microsoft.com/office/officeart/2005/8/layout/vList2"/>
    <dgm:cxn modelId="{965F33EA-F689-AC4D-B730-8DF54E0EE59E}" type="presParOf" srcId="{4C5A8E91-1727-3B4B-BD3C-C8F326DCEB8A}" destId="{92E751B6-7938-1244-9C8C-3B8DE3A23BDC}" srcOrd="2" destOrd="0" presId="urn:microsoft.com/office/officeart/2005/8/layout/vList2"/>
    <dgm:cxn modelId="{0044AF93-62E4-9546-B26A-56894C981F6F}" type="presParOf" srcId="{4C5A8E91-1727-3B4B-BD3C-C8F326DCEB8A}" destId="{B9FFC54F-1A11-9541-8223-81EF61EB4C43}" srcOrd="3" destOrd="0" presId="urn:microsoft.com/office/officeart/2005/8/layout/vList2"/>
    <dgm:cxn modelId="{02808F7C-6500-524D-9D51-E4A5574ADD06}" type="presParOf" srcId="{4C5A8E91-1727-3B4B-BD3C-C8F326DCEB8A}" destId="{2C30E092-2B5D-E14B-AF07-B62E32B71F54}" srcOrd="4" destOrd="0" presId="urn:microsoft.com/office/officeart/2005/8/layout/vList2"/>
    <dgm:cxn modelId="{D695D9E8-645D-B54A-9144-298D8B2C3CA2}" type="presParOf" srcId="{4C5A8E91-1727-3B4B-BD3C-C8F326DCEB8A}" destId="{1266E2EF-A150-2241-B74C-748545ABD229}" srcOrd="5" destOrd="0" presId="urn:microsoft.com/office/officeart/2005/8/layout/vList2"/>
    <dgm:cxn modelId="{1E8C9DC1-FDAF-CD40-878D-9AC0CD590BF5}" type="presParOf" srcId="{4C5A8E91-1727-3B4B-BD3C-C8F326DCEB8A}" destId="{EAFA9AF9-E57E-2D44-932F-475A43E5E34B}" srcOrd="6" destOrd="0" presId="urn:microsoft.com/office/officeart/2005/8/layout/vList2"/>
    <dgm:cxn modelId="{6E51F1F8-EC1E-CA4D-A582-025E9C622EF5}" type="presParOf" srcId="{4C5A8E91-1727-3B4B-BD3C-C8F326DCEB8A}" destId="{DC338832-C549-F44D-8FED-A7C626B68D8B}" srcOrd="7" destOrd="0" presId="urn:microsoft.com/office/officeart/2005/8/layout/vList2"/>
    <dgm:cxn modelId="{0209A8BF-3467-A845-A3EB-20DF8C7E889D}" type="presParOf" srcId="{4C5A8E91-1727-3B4B-BD3C-C8F326DCEB8A}" destId="{33AD67FC-4D0E-6E4F-9211-16DA3ED36488}" srcOrd="8" destOrd="0" presId="urn:microsoft.com/office/officeart/2005/8/layout/vList2"/>
    <dgm:cxn modelId="{6438CE6B-0CAC-4F6B-A03A-A714673A1D22}" type="presParOf" srcId="{4C5A8E91-1727-3B4B-BD3C-C8F326DCEB8A}" destId="{8BF8D37C-3B84-42FB-81E3-9A7590E24A78}" srcOrd="9" destOrd="0" presId="urn:microsoft.com/office/officeart/2005/8/layout/vList2"/>
    <dgm:cxn modelId="{899BFAB8-2BAA-4A47-86A0-758EF83432DE}" type="presParOf" srcId="{4C5A8E91-1727-3B4B-BD3C-C8F326DCEB8A}" destId="{43F5F440-1BA9-4CBE-A6E0-CB73649FA5F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D572F5-3DEC-4AC4-8A3B-5D6DA50BFD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5446D9-506E-42EA-89E2-4ED141FB9D0A}">
      <dgm:prSet/>
      <dgm:spPr/>
      <dgm:t>
        <a:bodyPr/>
        <a:lstStyle/>
        <a:p>
          <a:pPr algn="ctr">
            <a:lnSpc>
              <a:spcPct val="100000"/>
            </a:lnSpc>
          </a:pPr>
          <a:r>
            <a:rPr lang="en-US" b="1" dirty="0"/>
            <a:t>Required by the OAA and Code of Virginia</a:t>
          </a:r>
        </a:p>
      </dgm:t>
    </dgm:pt>
    <dgm:pt modelId="{963BF3E0-6834-4FDB-BD41-BF43DF3C7FCF}" type="parTrans" cxnId="{608A3267-30DE-4A2B-B8E4-D32910C0156B}">
      <dgm:prSet/>
      <dgm:spPr/>
      <dgm:t>
        <a:bodyPr/>
        <a:lstStyle/>
        <a:p>
          <a:endParaRPr lang="en-US"/>
        </a:p>
      </dgm:t>
    </dgm:pt>
    <dgm:pt modelId="{375F55C2-4F96-408E-9793-02D4365E0CFE}" type="sibTrans" cxnId="{608A3267-30DE-4A2B-B8E4-D32910C0156B}">
      <dgm:prSet/>
      <dgm:spPr/>
      <dgm:t>
        <a:bodyPr/>
        <a:lstStyle/>
        <a:p>
          <a:endParaRPr lang="en-US"/>
        </a:p>
      </dgm:t>
    </dgm:pt>
    <dgm:pt modelId="{E71895C0-673B-4BC7-904C-3191DBE392B4}">
      <dgm:prSet/>
      <dgm:spPr/>
      <dgm:t>
        <a:bodyPr/>
        <a:lstStyle/>
        <a:p>
          <a:pPr algn="ctr">
            <a:lnSpc>
              <a:spcPct val="100000"/>
            </a:lnSpc>
          </a:pPr>
          <a:r>
            <a:rPr lang="en-US" b="1" dirty="0"/>
            <a:t>Establishes goals related to aging services across the state. </a:t>
          </a:r>
        </a:p>
      </dgm:t>
    </dgm:pt>
    <dgm:pt modelId="{5F3240F4-793F-4535-AE51-9D25679C0873}" type="parTrans" cxnId="{11AB783A-8CC3-43E2-8EAA-C45B5C8707CB}">
      <dgm:prSet/>
      <dgm:spPr/>
      <dgm:t>
        <a:bodyPr/>
        <a:lstStyle/>
        <a:p>
          <a:endParaRPr lang="en-US"/>
        </a:p>
      </dgm:t>
    </dgm:pt>
    <dgm:pt modelId="{9C04DB81-A9C6-4B9C-9DA5-5BEE78221815}" type="sibTrans" cxnId="{11AB783A-8CC3-43E2-8EAA-C45B5C8707CB}">
      <dgm:prSet/>
      <dgm:spPr/>
      <dgm:t>
        <a:bodyPr/>
        <a:lstStyle/>
        <a:p>
          <a:endParaRPr lang="en-US"/>
        </a:p>
      </dgm:t>
    </dgm:pt>
    <dgm:pt modelId="{85F864D9-8D66-456F-9C74-FB4DF38AAFB2}">
      <dgm:prSet/>
      <dgm:spPr/>
      <dgm:t>
        <a:bodyPr/>
        <a:lstStyle/>
        <a:p>
          <a:pPr algn="ctr">
            <a:lnSpc>
              <a:spcPct val="100000"/>
            </a:lnSpc>
          </a:pPr>
          <a:r>
            <a:rPr lang="en-US" b="1" dirty="0"/>
            <a:t>The State Plan on Aging Includes</a:t>
          </a:r>
        </a:p>
      </dgm:t>
    </dgm:pt>
    <dgm:pt modelId="{CC6D034B-FD10-419A-B4CF-4F0CAED735F3}" type="parTrans" cxnId="{39215EF5-DB4A-484A-A2FA-0585D80DFF78}">
      <dgm:prSet/>
      <dgm:spPr/>
      <dgm:t>
        <a:bodyPr/>
        <a:lstStyle/>
        <a:p>
          <a:endParaRPr lang="en-US"/>
        </a:p>
      </dgm:t>
    </dgm:pt>
    <dgm:pt modelId="{2C09D265-23E3-49C3-BDA5-EE6119707988}" type="sibTrans" cxnId="{39215EF5-DB4A-484A-A2FA-0585D80DFF78}">
      <dgm:prSet/>
      <dgm:spPr/>
      <dgm:t>
        <a:bodyPr/>
        <a:lstStyle/>
        <a:p>
          <a:endParaRPr lang="en-US"/>
        </a:p>
      </dgm:t>
    </dgm:pt>
    <dgm:pt modelId="{06D29535-5024-4BC4-A056-4F5B39A7EA96}">
      <dgm:prSet/>
      <dgm:spPr/>
      <dgm:t>
        <a:bodyPr/>
        <a:lstStyle/>
        <a:p>
          <a:pPr algn="ctr">
            <a:lnSpc>
              <a:spcPct val="100000"/>
            </a:lnSpc>
          </a:pPr>
          <a:r>
            <a:rPr lang="en-US" b="1" dirty="0"/>
            <a:t>Virginia aging demographics</a:t>
          </a:r>
        </a:p>
        <a:p>
          <a:pPr algn="ctr">
            <a:lnSpc>
              <a:spcPct val="100000"/>
            </a:lnSpc>
          </a:pPr>
          <a:r>
            <a:rPr lang="en-US" b="1" dirty="0"/>
            <a:t>Areas of Focus for Aging Services</a:t>
          </a:r>
        </a:p>
      </dgm:t>
    </dgm:pt>
    <dgm:pt modelId="{0030A4B1-FAB3-4C62-A057-86517F37B4A6}" type="parTrans" cxnId="{E0D01009-7BF0-4568-8519-B8A62164CD0F}">
      <dgm:prSet/>
      <dgm:spPr/>
      <dgm:t>
        <a:bodyPr/>
        <a:lstStyle/>
        <a:p>
          <a:endParaRPr lang="en-US"/>
        </a:p>
      </dgm:t>
    </dgm:pt>
    <dgm:pt modelId="{A7C723A4-2DA6-4487-9268-E74CA9D5CC51}" type="sibTrans" cxnId="{E0D01009-7BF0-4568-8519-B8A62164CD0F}">
      <dgm:prSet/>
      <dgm:spPr/>
      <dgm:t>
        <a:bodyPr/>
        <a:lstStyle/>
        <a:p>
          <a:endParaRPr lang="en-US"/>
        </a:p>
      </dgm:t>
    </dgm:pt>
    <dgm:pt modelId="{A3B0DA76-F9B1-42B1-A6AE-605096B6717C}">
      <dgm:prSet/>
      <dgm:spPr/>
      <dgm:t>
        <a:bodyPr/>
        <a:lstStyle/>
        <a:p>
          <a:pPr algn="ctr">
            <a:lnSpc>
              <a:spcPct val="100000"/>
            </a:lnSpc>
          </a:pPr>
          <a:r>
            <a:rPr lang="en-US" b="1" dirty="0"/>
            <a:t>Plans for quality management of services</a:t>
          </a:r>
        </a:p>
      </dgm:t>
    </dgm:pt>
    <dgm:pt modelId="{1EA83BB8-649B-4D79-A9F3-9EDBE304F511}" type="parTrans" cxnId="{73B990F0-4235-4526-9F9E-1489920C0E07}">
      <dgm:prSet/>
      <dgm:spPr/>
      <dgm:t>
        <a:bodyPr/>
        <a:lstStyle/>
        <a:p>
          <a:endParaRPr lang="en-US"/>
        </a:p>
      </dgm:t>
    </dgm:pt>
    <dgm:pt modelId="{8064D582-5FA8-48C1-8557-845DB3DD51C8}" type="sibTrans" cxnId="{73B990F0-4235-4526-9F9E-1489920C0E07}">
      <dgm:prSet/>
      <dgm:spPr/>
      <dgm:t>
        <a:bodyPr/>
        <a:lstStyle/>
        <a:p>
          <a:endParaRPr lang="en-US"/>
        </a:p>
      </dgm:t>
    </dgm:pt>
    <dgm:pt modelId="{11200295-E8E8-46E8-8A79-7BDBD40620CA}">
      <dgm:prSet/>
      <dgm:spPr/>
      <dgm:t>
        <a:bodyPr/>
        <a:lstStyle/>
        <a:p>
          <a:pPr algn="ctr">
            <a:lnSpc>
              <a:spcPct val="100000"/>
            </a:lnSpc>
          </a:pPr>
          <a:r>
            <a:rPr lang="en-US" b="1" dirty="0"/>
            <a:t>Information on funding</a:t>
          </a:r>
        </a:p>
      </dgm:t>
    </dgm:pt>
    <dgm:pt modelId="{3E2FA5A6-5B03-41B9-99B7-C5A250094DA3}" type="parTrans" cxnId="{4FDE210D-EEB6-471D-B5BA-418A5D4EB9FE}">
      <dgm:prSet/>
      <dgm:spPr/>
      <dgm:t>
        <a:bodyPr/>
        <a:lstStyle/>
        <a:p>
          <a:endParaRPr lang="en-US"/>
        </a:p>
      </dgm:t>
    </dgm:pt>
    <dgm:pt modelId="{0BDC72A5-D18F-4EBD-9811-123A536AB313}" type="sibTrans" cxnId="{4FDE210D-EEB6-471D-B5BA-418A5D4EB9FE}">
      <dgm:prSet/>
      <dgm:spPr/>
      <dgm:t>
        <a:bodyPr/>
        <a:lstStyle/>
        <a:p>
          <a:endParaRPr lang="en-US"/>
        </a:p>
      </dgm:t>
    </dgm:pt>
    <dgm:pt modelId="{7B711522-66CE-4AE5-9977-90AA23EE8442}" type="pres">
      <dgm:prSet presAssocID="{F7D572F5-3DEC-4AC4-8A3B-5D6DA50BFDC6}" presName="root" presStyleCnt="0">
        <dgm:presLayoutVars>
          <dgm:dir/>
          <dgm:resizeHandles val="exact"/>
        </dgm:presLayoutVars>
      </dgm:prSet>
      <dgm:spPr/>
      <dgm:t>
        <a:bodyPr/>
        <a:lstStyle/>
        <a:p>
          <a:endParaRPr lang="en-US"/>
        </a:p>
      </dgm:t>
    </dgm:pt>
    <dgm:pt modelId="{8436B9F7-5FA1-4F55-ABB3-9E4CB8669658}" type="pres">
      <dgm:prSet presAssocID="{BF5446D9-506E-42EA-89E2-4ED141FB9D0A}" presName="compNode" presStyleCnt="0"/>
      <dgm:spPr/>
    </dgm:pt>
    <dgm:pt modelId="{56E38D35-BD8F-4760-83A8-0409AF702D74}" type="pres">
      <dgm:prSet presAssocID="{BF5446D9-506E-42EA-89E2-4ED141FB9D0A}" presName="bgRect" presStyleLbl="bgShp" presStyleIdx="0" presStyleCnt="3" custLinFactNeighborX="-4116" custLinFactNeighborY="-578"/>
      <dgm:spPr/>
    </dgm:pt>
    <dgm:pt modelId="{A5BCACF3-3357-4080-B45B-A3EE13E208E0}" type="pres">
      <dgm:prSet presAssocID="{BF5446D9-506E-42EA-89E2-4ED141FB9D0A}"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losed Caption"/>
        </a:ext>
      </dgm:extLst>
    </dgm:pt>
    <dgm:pt modelId="{3D0AA7C8-6863-4085-B082-E125EDC66C76}" type="pres">
      <dgm:prSet presAssocID="{BF5446D9-506E-42EA-89E2-4ED141FB9D0A}" presName="spaceRect" presStyleCnt="0"/>
      <dgm:spPr/>
    </dgm:pt>
    <dgm:pt modelId="{EAEEF3EC-5608-4F75-AAC9-88FC9E63E4C5}" type="pres">
      <dgm:prSet presAssocID="{BF5446D9-506E-42EA-89E2-4ED141FB9D0A}" presName="parTx" presStyleLbl="revTx" presStyleIdx="0" presStyleCnt="4">
        <dgm:presLayoutVars>
          <dgm:chMax val="0"/>
          <dgm:chPref val="0"/>
        </dgm:presLayoutVars>
      </dgm:prSet>
      <dgm:spPr/>
      <dgm:t>
        <a:bodyPr/>
        <a:lstStyle/>
        <a:p>
          <a:endParaRPr lang="en-US"/>
        </a:p>
      </dgm:t>
    </dgm:pt>
    <dgm:pt modelId="{74E6E1E8-2981-4BEF-8FE8-9BDBCFF7745D}" type="pres">
      <dgm:prSet presAssocID="{375F55C2-4F96-408E-9793-02D4365E0CFE}" presName="sibTrans" presStyleCnt="0"/>
      <dgm:spPr/>
    </dgm:pt>
    <dgm:pt modelId="{0C919566-D44B-4913-AEA1-DA46D4ADE702}" type="pres">
      <dgm:prSet presAssocID="{E71895C0-673B-4BC7-904C-3191DBE392B4}" presName="compNode" presStyleCnt="0"/>
      <dgm:spPr/>
    </dgm:pt>
    <dgm:pt modelId="{18AF3936-2F28-40EA-9639-E1D11C3B1425}" type="pres">
      <dgm:prSet presAssocID="{E71895C0-673B-4BC7-904C-3191DBE392B4}" presName="bgRect" presStyleLbl="bgShp" presStyleIdx="1" presStyleCnt="3"/>
      <dgm:spPr/>
    </dgm:pt>
    <dgm:pt modelId="{015EDDC2-A4DF-4967-ADC5-548950DA4C49}" type="pres">
      <dgm:prSet presAssocID="{E71895C0-673B-4BC7-904C-3191DBE392B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lth"/>
        </a:ext>
      </dgm:extLst>
    </dgm:pt>
    <dgm:pt modelId="{B781B050-557B-4C85-806A-2EBE6E849523}" type="pres">
      <dgm:prSet presAssocID="{E71895C0-673B-4BC7-904C-3191DBE392B4}" presName="spaceRect" presStyleCnt="0"/>
      <dgm:spPr/>
    </dgm:pt>
    <dgm:pt modelId="{3B8910BE-E3C2-4842-BCCB-B37022ECAE29}" type="pres">
      <dgm:prSet presAssocID="{E71895C0-673B-4BC7-904C-3191DBE392B4}" presName="parTx" presStyleLbl="revTx" presStyleIdx="1" presStyleCnt="4">
        <dgm:presLayoutVars>
          <dgm:chMax val="0"/>
          <dgm:chPref val="0"/>
        </dgm:presLayoutVars>
      </dgm:prSet>
      <dgm:spPr/>
      <dgm:t>
        <a:bodyPr/>
        <a:lstStyle/>
        <a:p>
          <a:endParaRPr lang="en-US"/>
        </a:p>
      </dgm:t>
    </dgm:pt>
    <dgm:pt modelId="{48614737-657F-4AB4-AF07-00053C7EA3EA}" type="pres">
      <dgm:prSet presAssocID="{9C04DB81-A9C6-4B9C-9DA5-5BEE78221815}" presName="sibTrans" presStyleCnt="0"/>
      <dgm:spPr/>
    </dgm:pt>
    <dgm:pt modelId="{2F928FD5-AB04-43C1-BE8B-238067A2431A}" type="pres">
      <dgm:prSet presAssocID="{85F864D9-8D66-456F-9C74-FB4DF38AAFB2}" presName="compNode" presStyleCnt="0"/>
      <dgm:spPr/>
    </dgm:pt>
    <dgm:pt modelId="{2501A7F0-8886-4E46-BAB8-8807F4AC0B29}" type="pres">
      <dgm:prSet presAssocID="{85F864D9-8D66-456F-9C74-FB4DF38AAFB2}" presName="bgRect" presStyleLbl="bgShp" presStyleIdx="2" presStyleCnt="3"/>
      <dgm:spPr/>
    </dgm:pt>
    <dgm:pt modelId="{DFD62717-66AB-47B4-A707-F19045BC9D74}" type="pres">
      <dgm:prSet presAssocID="{85F864D9-8D66-456F-9C74-FB4DF38AAFB2}" presName="iconRect" presStyleLbl="node1" presStyleIdx="2" presStyleCnt="3"/>
      <dgm:spPr>
        <a:solidFill>
          <a:schemeClr val="bg1">
            <a:lumMod val="95000"/>
          </a:schemeClr>
        </a:solidFill>
      </dgm:spPr>
    </dgm:pt>
    <dgm:pt modelId="{B80C8E43-B0A9-466D-B3E9-5AA2EDA5268C}" type="pres">
      <dgm:prSet presAssocID="{85F864D9-8D66-456F-9C74-FB4DF38AAFB2}" presName="spaceRect" presStyleCnt="0"/>
      <dgm:spPr/>
    </dgm:pt>
    <dgm:pt modelId="{D7523B05-A392-4B93-B4A3-B27852E04B1C}" type="pres">
      <dgm:prSet presAssocID="{85F864D9-8D66-456F-9C74-FB4DF38AAFB2}" presName="parTx" presStyleLbl="revTx" presStyleIdx="2" presStyleCnt="4">
        <dgm:presLayoutVars>
          <dgm:chMax val="0"/>
          <dgm:chPref val="0"/>
        </dgm:presLayoutVars>
      </dgm:prSet>
      <dgm:spPr/>
      <dgm:t>
        <a:bodyPr/>
        <a:lstStyle/>
        <a:p>
          <a:endParaRPr lang="en-US"/>
        </a:p>
      </dgm:t>
    </dgm:pt>
    <dgm:pt modelId="{EBA181CF-E19D-4CE9-88AE-CAC6355735E8}" type="pres">
      <dgm:prSet presAssocID="{85F864D9-8D66-456F-9C74-FB4DF38AAFB2}" presName="desTx" presStyleLbl="revTx" presStyleIdx="3" presStyleCnt="4">
        <dgm:presLayoutVars/>
      </dgm:prSet>
      <dgm:spPr/>
      <dgm:t>
        <a:bodyPr/>
        <a:lstStyle/>
        <a:p>
          <a:endParaRPr lang="en-US"/>
        </a:p>
      </dgm:t>
    </dgm:pt>
  </dgm:ptLst>
  <dgm:cxnLst>
    <dgm:cxn modelId="{608A3267-30DE-4A2B-B8E4-D32910C0156B}" srcId="{F7D572F5-3DEC-4AC4-8A3B-5D6DA50BFDC6}" destId="{BF5446D9-506E-42EA-89E2-4ED141FB9D0A}" srcOrd="0" destOrd="0" parTransId="{963BF3E0-6834-4FDB-BD41-BF43DF3C7FCF}" sibTransId="{375F55C2-4F96-408E-9793-02D4365E0CFE}"/>
    <dgm:cxn modelId="{E0D01009-7BF0-4568-8519-B8A62164CD0F}" srcId="{85F864D9-8D66-456F-9C74-FB4DF38AAFB2}" destId="{06D29535-5024-4BC4-A056-4F5B39A7EA96}" srcOrd="0" destOrd="0" parTransId="{0030A4B1-FAB3-4C62-A057-86517F37B4A6}" sibTransId="{A7C723A4-2DA6-4487-9268-E74CA9D5CC51}"/>
    <dgm:cxn modelId="{A17D2EC8-DC44-F741-8E52-A783B08A6842}" type="presOf" srcId="{F7D572F5-3DEC-4AC4-8A3B-5D6DA50BFDC6}" destId="{7B711522-66CE-4AE5-9977-90AA23EE8442}" srcOrd="0" destOrd="0" presId="urn:microsoft.com/office/officeart/2018/2/layout/IconVerticalSolidList"/>
    <dgm:cxn modelId="{78C7E8FC-FD0F-B648-8DDD-53F082B78D47}" type="presOf" srcId="{BF5446D9-506E-42EA-89E2-4ED141FB9D0A}" destId="{EAEEF3EC-5608-4F75-AAC9-88FC9E63E4C5}" srcOrd="0" destOrd="0" presId="urn:microsoft.com/office/officeart/2018/2/layout/IconVerticalSolidList"/>
    <dgm:cxn modelId="{DE950F94-4687-47EF-BB8F-A4549FF05D8C}" type="presOf" srcId="{A3B0DA76-F9B1-42B1-A6AE-605096B6717C}" destId="{EBA181CF-E19D-4CE9-88AE-CAC6355735E8}" srcOrd="0" destOrd="1" presId="urn:microsoft.com/office/officeart/2018/2/layout/IconVerticalSolidList"/>
    <dgm:cxn modelId="{D879993B-0958-9B41-AC6C-83D7438D6F6D}" type="presOf" srcId="{E71895C0-673B-4BC7-904C-3191DBE392B4}" destId="{3B8910BE-E3C2-4842-BCCB-B37022ECAE29}" srcOrd="0" destOrd="0" presId="urn:microsoft.com/office/officeart/2018/2/layout/IconVerticalSolidList"/>
    <dgm:cxn modelId="{11AB783A-8CC3-43E2-8EAA-C45B5C8707CB}" srcId="{F7D572F5-3DEC-4AC4-8A3B-5D6DA50BFDC6}" destId="{E71895C0-673B-4BC7-904C-3191DBE392B4}" srcOrd="1" destOrd="0" parTransId="{5F3240F4-793F-4535-AE51-9D25679C0873}" sibTransId="{9C04DB81-A9C6-4B9C-9DA5-5BEE78221815}"/>
    <dgm:cxn modelId="{E43751F3-5A87-427D-821A-D87770469627}" type="presOf" srcId="{11200295-E8E8-46E8-8A79-7BDBD40620CA}" destId="{EBA181CF-E19D-4CE9-88AE-CAC6355735E8}" srcOrd="0" destOrd="2" presId="urn:microsoft.com/office/officeart/2018/2/layout/IconVerticalSolidList"/>
    <dgm:cxn modelId="{6965D6A1-1239-43B6-A029-4DFA562D3338}" type="presOf" srcId="{06D29535-5024-4BC4-A056-4F5B39A7EA96}" destId="{EBA181CF-E19D-4CE9-88AE-CAC6355735E8}" srcOrd="0" destOrd="0" presId="urn:microsoft.com/office/officeart/2018/2/layout/IconVerticalSolidList"/>
    <dgm:cxn modelId="{73B990F0-4235-4526-9F9E-1489920C0E07}" srcId="{85F864D9-8D66-456F-9C74-FB4DF38AAFB2}" destId="{A3B0DA76-F9B1-42B1-A6AE-605096B6717C}" srcOrd="1" destOrd="0" parTransId="{1EA83BB8-649B-4D79-A9F3-9EDBE304F511}" sibTransId="{8064D582-5FA8-48C1-8557-845DB3DD51C8}"/>
    <dgm:cxn modelId="{4FDE210D-EEB6-471D-B5BA-418A5D4EB9FE}" srcId="{85F864D9-8D66-456F-9C74-FB4DF38AAFB2}" destId="{11200295-E8E8-46E8-8A79-7BDBD40620CA}" srcOrd="2" destOrd="0" parTransId="{3E2FA5A6-5B03-41B9-99B7-C5A250094DA3}" sibTransId="{0BDC72A5-D18F-4EBD-9811-123A536AB313}"/>
    <dgm:cxn modelId="{39215EF5-DB4A-484A-A2FA-0585D80DFF78}" srcId="{F7D572F5-3DEC-4AC4-8A3B-5D6DA50BFDC6}" destId="{85F864D9-8D66-456F-9C74-FB4DF38AAFB2}" srcOrd="2" destOrd="0" parTransId="{CC6D034B-FD10-419A-B4CF-4F0CAED735F3}" sibTransId="{2C09D265-23E3-49C3-BDA5-EE6119707988}"/>
    <dgm:cxn modelId="{CBF8D9F0-FC93-4123-A534-B665B4D0CCBD}" type="presOf" srcId="{85F864D9-8D66-456F-9C74-FB4DF38AAFB2}" destId="{D7523B05-A392-4B93-B4A3-B27852E04B1C}" srcOrd="0" destOrd="0" presId="urn:microsoft.com/office/officeart/2018/2/layout/IconVerticalSolidList"/>
    <dgm:cxn modelId="{E29213BB-AF55-CF4C-80DE-F83252703487}" type="presParOf" srcId="{7B711522-66CE-4AE5-9977-90AA23EE8442}" destId="{8436B9F7-5FA1-4F55-ABB3-9E4CB8669658}" srcOrd="0" destOrd="0" presId="urn:microsoft.com/office/officeart/2018/2/layout/IconVerticalSolidList"/>
    <dgm:cxn modelId="{875156E0-5C0F-D445-8E8B-A5C6602AC3EF}" type="presParOf" srcId="{8436B9F7-5FA1-4F55-ABB3-9E4CB8669658}" destId="{56E38D35-BD8F-4760-83A8-0409AF702D74}" srcOrd="0" destOrd="0" presId="urn:microsoft.com/office/officeart/2018/2/layout/IconVerticalSolidList"/>
    <dgm:cxn modelId="{C284BA1F-61D2-9A4C-860B-67A14C38CF57}" type="presParOf" srcId="{8436B9F7-5FA1-4F55-ABB3-9E4CB8669658}" destId="{A5BCACF3-3357-4080-B45B-A3EE13E208E0}" srcOrd="1" destOrd="0" presId="urn:microsoft.com/office/officeart/2018/2/layout/IconVerticalSolidList"/>
    <dgm:cxn modelId="{5A0CA6DB-2FFE-3143-BC5D-0FD44A447944}" type="presParOf" srcId="{8436B9F7-5FA1-4F55-ABB3-9E4CB8669658}" destId="{3D0AA7C8-6863-4085-B082-E125EDC66C76}" srcOrd="2" destOrd="0" presId="urn:microsoft.com/office/officeart/2018/2/layout/IconVerticalSolidList"/>
    <dgm:cxn modelId="{9F113579-E71B-2A48-BA15-BF31AB517D51}" type="presParOf" srcId="{8436B9F7-5FA1-4F55-ABB3-9E4CB8669658}" destId="{EAEEF3EC-5608-4F75-AAC9-88FC9E63E4C5}" srcOrd="3" destOrd="0" presId="urn:microsoft.com/office/officeart/2018/2/layout/IconVerticalSolidList"/>
    <dgm:cxn modelId="{29F1D66E-BB3C-F14D-A27A-F6DF260BB8A9}" type="presParOf" srcId="{7B711522-66CE-4AE5-9977-90AA23EE8442}" destId="{74E6E1E8-2981-4BEF-8FE8-9BDBCFF7745D}" srcOrd="1" destOrd="0" presId="urn:microsoft.com/office/officeart/2018/2/layout/IconVerticalSolidList"/>
    <dgm:cxn modelId="{7305367E-E1FE-214F-8180-C969E46F8781}" type="presParOf" srcId="{7B711522-66CE-4AE5-9977-90AA23EE8442}" destId="{0C919566-D44B-4913-AEA1-DA46D4ADE702}" srcOrd="2" destOrd="0" presId="urn:microsoft.com/office/officeart/2018/2/layout/IconVerticalSolidList"/>
    <dgm:cxn modelId="{59843554-B82B-6640-8A80-3895B977B575}" type="presParOf" srcId="{0C919566-D44B-4913-AEA1-DA46D4ADE702}" destId="{18AF3936-2F28-40EA-9639-E1D11C3B1425}" srcOrd="0" destOrd="0" presId="urn:microsoft.com/office/officeart/2018/2/layout/IconVerticalSolidList"/>
    <dgm:cxn modelId="{CEF5D87B-F86C-3845-BD4A-9C73A50F8DDD}" type="presParOf" srcId="{0C919566-D44B-4913-AEA1-DA46D4ADE702}" destId="{015EDDC2-A4DF-4967-ADC5-548950DA4C49}" srcOrd="1" destOrd="0" presId="urn:microsoft.com/office/officeart/2018/2/layout/IconVerticalSolidList"/>
    <dgm:cxn modelId="{5FCE0C3C-26A2-B949-B961-79C81C8446E4}" type="presParOf" srcId="{0C919566-D44B-4913-AEA1-DA46D4ADE702}" destId="{B781B050-557B-4C85-806A-2EBE6E849523}" srcOrd="2" destOrd="0" presId="urn:microsoft.com/office/officeart/2018/2/layout/IconVerticalSolidList"/>
    <dgm:cxn modelId="{AE43D1B1-7B8F-5748-9842-6A1D6890B71E}" type="presParOf" srcId="{0C919566-D44B-4913-AEA1-DA46D4ADE702}" destId="{3B8910BE-E3C2-4842-BCCB-B37022ECAE29}" srcOrd="3" destOrd="0" presId="urn:microsoft.com/office/officeart/2018/2/layout/IconVerticalSolidList"/>
    <dgm:cxn modelId="{BBA6191E-FC92-4BE6-9557-869A18D559D1}" type="presParOf" srcId="{7B711522-66CE-4AE5-9977-90AA23EE8442}" destId="{48614737-657F-4AB4-AF07-00053C7EA3EA}" srcOrd="3" destOrd="0" presId="urn:microsoft.com/office/officeart/2018/2/layout/IconVerticalSolidList"/>
    <dgm:cxn modelId="{0A229DF9-1C34-4824-9BE5-1F0C13905766}" type="presParOf" srcId="{7B711522-66CE-4AE5-9977-90AA23EE8442}" destId="{2F928FD5-AB04-43C1-BE8B-238067A2431A}" srcOrd="4" destOrd="0" presId="urn:microsoft.com/office/officeart/2018/2/layout/IconVerticalSolidList"/>
    <dgm:cxn modelId="{60FBAC50-E8E8-4AE1-AFE5-3F90F4EB1B11}" type="presParOf" srcId="{2F928FD5-AB04-43C1-BE8B-238067A2431A}" destId="{2501A7F0-8886-4E46-BAB8-8807F4AC0B29}" srcOrd="0" destOrd="0" presId="urn:microsoft.com/office/officeart/2018/2/layout/IconVerticalSolidList"/>
    <dgm:cxn modelId="{543EBB61-3935-4367-A996-6B7F12EF2ECE}" type="presParOf" srcId="{2F928FD5-AB04-43C1-BE8B-238067A2431A}" destId="{DFD62717-66AB-47B4-A707-F19045BC9D74}" srcOrd="1" destOrd="0" presId="urn:microsoft.com/office/officeart/2018/2/layout/IconVerticalSolidList"/>
    <dgm:cxn modelId="{B29D99C7-C579-4FBF-9843-C42748DC7DE2}" type="presParOf" srcId="{2F928FD5-AB04-43C1-BE8B-238067A2431A}" destId="{B80C8E43-B0A9-466D-B3E9-5AA2EDA5268C}" srcOrd="2" destOrd="0" presId="urn:microsoft.com/office/officeart/2018/2/layout/IconVerticalSolidList"/>
    <dgm:cxn modelId="{AD7E70D4-CADB-448C-9E4B-F7128FCF1691}" type="presParOf" srcId="{2F928FD5-AB04-43C1-BE8B-238067A2431A}" destId="{D7523B05-A392-4B93-B4A3-B27852E04B1C}" srcOrd="3" destOrd="0" presId="urn:microsoft.com/office/officeart/2018/2/layout/IconVerticalSolidList"/>
    <dgm:cxn modelId="{E48EF12C-E3FF-489B-BCD2-83D9BD2F7490}" type="presParOf" srcId="{2F928FD5-AB04-43C1-BE8B-238067A2431A}" destId="{EBA181CF-E19D-4CE9-88AE-CAC6355735E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B02827-F8AE-4E48-96E5-1C3E5615489B}" type="doc">
      <dgm:prSet loTypeId="urn:microsoft.com/office/officeart/2018/2/layout/IconCircleList" loCatId="icon" qsTypeId="urn:microsoft.com/office/officeart/2005/8/quickstyle/simple1" qsCatId="simple" csTypeId="urn:microsoft.com/office/officeart/2005/8/colors/accent1_1" csCatId="accent1" phldr="1"/>
      <dgm:spPr/>
      <dgm:t>
        <a:bodyPr/>
        <a:lstStyle/>
        <a:p>
          <a:endParaRPr lang="en-US"/>
        </a:p>
      </dgm:t>
    </dgm:pt>
    <dgm:pt modelId="{232291D5-B412-4301-96A9-A09D227FD2CF}">
      <dgm:prSet custT="1"/>
      <dgm:spPr/>
      <dgm:t>
        <a:bodyPr/>
        <a:lstStyle/>
        <a:p>
          <a:pPr>
            <a:lnSpc>
              <a:spcPct val="100000"/>
            </a:lnSpc>
          </a:pPr>
          <a:r>
            <a:rPr lang="en-US" sz="1200" b="1" dirty="0"/>
            <a:t>Commonwealth Council on Aging </a:t>
          </a:r>
        </a:p>
      </dgm:t>
    </dgm:pt>
    <dgm:pt modelId="{ED5D6281-4310-4AAC-ACC6-B5ABDADDD2C5}" type="parTrans" cxnId="{6453A4F3-B1EC-4DD3-9FD4-FCAACE4B6222}">
      <dgm:prSet/>
      <dgm:spPr/>
      <dgm:t>
        <a:bodyPr/>
        <a:lstStyle/>
        <a:p>
          <a:endParaRPr lang="en-US"/>
        </a:p>
      </dgm:t>
    </dgm:pt>
    <dgm:pt modelId="{55670BDD-BFFC-4ABA-84E8-F007025BF92A}" type="sibTrans" cxnId="{6453A4F3-B1EC-4DD3-9FD4-FCAACE4B6222}">
      <dgm:prSet/>
      <dgm:spPr/>
      <dgm:t>
        <a:bodyPr/>
        <a:lstStyle/>
        <a:p>
          <a:pPr>
            <a:lnSpc>
              <a:spcPct val="100000"/>
            </a:lnSpc>
          </a:pPr>
          <a:endParaRPr lang="en-US"/>
        </a:p>
      </dgm:t>
    </dgm:pt>
    <dgm:pt modelId="{7DA25AB5-A4E6-4672-B35F-7581E27F44CF}">
      <dgm:prSet custT="1"/>
      <dgm:spPr/>
      <dgm:t>
        <a:bodyPr/>
        <a:lstStyle/>
        <a:p>
          <a:pPr>
            <a:lnSpc>
              <a:spcPct val="100000"/>
            </a:lnSpc>
          </a:pPr>
          <a:r>
            <a:rPr lang="en-US" sz="1200" b="1" dirty="0"/>
            <a:t>Alzheimer’s Disease and Related Disorders Commission</a:t>
          </a:r>
        </a:p>
      </dgm:t>
    </dgm:pt>
    <dgm:pt modelId="{9430AF94-F696-4981-9402-9CCBA6F0ED67}" type="parTrans" cxnId="{614947A4-D5B7-46C1-B0A4-5EF3F26A6AAE}">
      <dgm:prSet/>
      <dgm:spPr/>
      <dgm:t>
        <a:bodyPr/>
        <a:lstStyle/>
        <a:p>
          <a:endParaRPr lang="en-US"/>
        </a:p>
      </dgm:t>
    </dgm:pt>
    <dgm:pt modelId="{ADFCFD9A-718B-47BC-B9D6-B95144B184CB}" type="sibTrans" cxnId="{614947A4-D5B7-46C1-B0A4-5EF3F26A6AAE}">
      <dgm:prSet/>
      <dgm:spPr/>
      <dgm:t>
        <a:bodyPr/>
        <a:lstStyle/>
        <a:p>
          <a:pPr>
            <a:lnSpc>
              <a:spcPct val="100000"/>
            </a:lnSpc>
          </a:pPr>
          <a:endParaRPr lang="en-US"/>
        </a:p>
      </dgm:t>
    </dgm:pt>
    <dgm:pt modelId="{1511542B-F7E8-47CC-89F5-60B30335386D}">
      <dgm:prSet custT="1"/>
      <dgm:spPr/>
      <dgm:t>
        <a:bodyPr/>
        <a:lstStyle/>
        <a:p>
          <a:pPr>
            <a:lnSpc>
              <a:spcPct val="100000"/>
            </a:lnSpc>
          </a:pPr>
          <a:r>
            <a:rPr lang="en-US" sz="1200" b="1" dirty="0"/>
            <a:t>Virginia Public Guardianship and Conservator Advisory Board</a:t>
          </a:r>
        </a:p>
      </dgm:t>
    </dgm:pt>
    <dgm:pt modelId="{2A4B2E8C-C5C8-4D21-A206-4DC82237DE5D}" type="parTrans" cxnId="{2CEFBA06-577D-40C5-99F3-7C722A125BC8}">
      <dgm:prSet/>
      <dgm:spPr/>
      <dgm:t>
        <a:bodyPr/>
        <a:lstStyle/>
        <a:p>
          <a:endParaRPr lang="en-US"/>
        </a:p>
      </dgm:t>
    </dgm:pt>
    <dgm:pt modelId="{B2EA0E06-7BAD-4AA6-A0A2-185E6A1C8AB6}" type="sibTrans" cxnId="{2CEFBA06-577D-40C5-99F3-7C722A125BC8}">
      <dgm:prSet/>
      <dgm:spPr/>
      <dgm:t>
        <a:bodyPr/>
        <a:lstStyle/>
        <a:p>
          <a:pPr>
            <a:lnSpc>
              <a:spcPct val="100000"/>
            </a:lnSpc>
          </a:pPr>
          <a:endParaRPr lang="en-US"/>
        </a:p>
      </dgm:t>
    </dgm:pt>
    <dgm:pt modelId="{03EA1E31-710D-4AFA-8CCF-5D00D324DFEA}">
      <dgm:prSet custT="1"/>
      <dgm:spPr/>
      <dgm:t>
        <a:bodyPr/>
        <a:lstStyle/>
        <a:p>
          <a:pPr>
            <a:lnSpc>
              <a:spcPct val="100000"/>
            </a:lnSpc>
          </a:pPr>
          <a:r>
            <a:rPr lang="en-US" sz="1200" b="1" dirty="0"/>
            <a:t>Virginia Caregiver Coalition</a:t>
          </a:r>
        </a:p>
      </dgm:t>
    </dgm:pt>
    <dgm:pt modelId="{1D8F1F10-E14C-4F18-8C58-93642F283DEA}" type="parTrans" cxnId="{FF8003F2-F0C0-4257-B473-5D3FA8657E23}">
      <dgm:prSet/>
      <dgm:spPr/>
      <dgm:t>
        <a:bodyPr/>
        <a:lstStyle/>
        <a:p>
          <a:endParaRPr lang="en-US"/>
        </a:p>
      </dgm:t>
    </dgm:pt>
    <dgm:pt modelId="{A29A0282-7C49-411C-9A88-5B2CA868BDBF}" type="sibTrans" cxnId="{FF8003F2-F0C0-4257-B473-5D3FA8657E23}">
      <dgm:prSet/>
      <dgm:spPr/>
      <dgm:t>
        <a:bodyPr/>
        <a:lstStyle/>
        <a:p>
          <a:endParaRPr lang="en-US"/>
        </a:p>
      </dgm:t>
    </dgm:pt>
    <dgm:pt modelId="{A490B283-F9BC-48E1-8D3D-F2BF6546754C}" type="pres">
      <dgm:prSet presAssocID="{23B02827-F8AE-4E48-96E5-1C3E5615489B}" presName="root" presStyleCnt="0">
        <dgm:presLayoutVars>
          <dgm:dir/>
          <dgm:resizeHandles val="exact"/>
        </dgm:presLayoutVars>
      </dgm:prSet>
      <dgm:spPr/>
      <dgm:t>
        <a:bodyPr/>
        <a:lstStyle/>
        <a:p>
          <a:endParaRPr lang="en-US"/>
        </a:p>
      </dgm:t>
    </dgm:pt>
    <dgm:pt modelId="{2AE22649-F45D-409C-A786-302FEECCD44D}" type="pres">
      <dgm:prSet presAssocID="{23B02827-F8AE-4E48-96E5-1C3E5615489B}" presName="container" presStyleCnt="0">
        <dgm:presLayoutVars>
          <dgm:dir/>
          <dgm:resizeHandles val="exact"/>
        </dgm:presLayoutVars>
      </dgm:prSet>
      <dgm:spPr/>
    </dgm:pt>
    <dgm:pt modelId="{D88747AE-10D9-4911-892B-B86AD752D4B8}" type="pres">
      <dgm:prSet presAssocID="{232291D5-B412-4301-96A9-A09D227FD2CF}" presName="compNode" presStyleCnt="0"/>
      <dgm:spPr/>
    </dgm:pt>
    <dgm:pt modelId="{B8279509-E0CE-46C8-A19C-9B799FEA344E}" type="pres">
      <dgm:prSet presAssocID="{232291D5-B412-4301-96A9-A09D227FD2CF}" presName="iconBgRect" presStyleLbl="bgShp" presStyleIdx="0" presStyleCnt="4"/>
      <dgm:spPr/>
    </dgm:pt>
    <dgm:pt modelId="{14D37833-E9FF-4146-A796-E5F63CEE4FEB}" type="pres">
      <dgm:prSet presAssocID="{232291D5-B412-4301-96A9-A09D227FD2CF}"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dgm:spPr>
    </dgm:pt>
    <dgm:pt modelId="{3E7FF98C-9137-4717-B11A-75EE139460C3}" type="pres">
      <dgm:prSet presAssocID="{232291D5-B412-4301-96A9-A09D227FD2CF}" presName="spaceRect" presStyleCnt="0"/>
      <dgm:spPr/>
    </dgm:pt>
    <dgm:pt modelId="{38BBB8BF-0482-4D95-87FA-7BE7F3BDC4F0}" type="pres">
      <dgm:prSet presAssocID="{232291D5-B412-4301-96A9-A09D227FD2CF}" presName="textRect" presStyleLbl="revTx" presStyleIdx="0" presStyleCnt="4">
        <dgm:presLayoutVars>
          <dgm:chMax val="1"/>
          <dgm:chPref val="1"/>
        </dgm:presLayoutVars>
      </dgm:prSet>
      <dgm:spPr/>
      <dgm:t>
        <a:bodyPr/>
        <a:lstStyle/>
        <a:p>
          <a:endParaRPr lang="en-US"/>
        </a:p>
      </dgm:t>
    </dgm:pt>
    <dgm:pt modelId="{C9673529-B6C6-4C06-A45D-AD729DFAA8A0}" type="pres">
      <dgm:prSet presAssocID="{55670BDD-BFFC-4ABA-84E8-F007025BF92A}" presName="sibTrans" presStyleLbl="sibTrans2D1" presStyleIdx="0" presStyleCnt="0"/>
      <dgm:spPr/>
      <dgm:t>
        <a:bodyPr/>
        <a:lstStyle/>
        <a:p>
          <a:endParaRPr lang="en-US"/>
        </a:p>
      </dgm:t>
    </dgm:pt>
    <dgm:pt modelId="{22B768DD-7FC9-4189-A137-47380FF1A480}" type="pres">
      <dgm:prSet presAssocID="{7DA25AB5-A4E6-4672-B35F-7581E27F44CF}" presName="compNode" presStyleCnt="0"/>
      <dgm:spPr/>
    </dgm:pt>
    <dgm:pt modelId="{A778FB3E-55CA-44A0-93DC-AE0A7681FFF8}" type="pres">
      <dgm:prSet presAssocID="{7DA25AB5-A4E6-4672-B35F-7581E27F44CF}" presName="iconBgRect" presStyleLbl="bgShp" presStyleIdx="1" presStyleCnt="4"/>
      <dgm:spPr/>
    </dgm:pt>
    <dgm:pt modelId="{03E64855-2830-41D5-BF44-3D4A7EF82A64}" type="pres">
      <dgm:prSet presAssocID="{7DA25AB5-A4E6-4672-B35F-7581E27F44CF}" presName="icon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a:noFill/>
        </a:ln>
      </dgm:spPr>
    </dgm:pt>
    <dgm:pt modelId="{F0580BD9-BC30-45A2-846B-D10F4A36792C}" type="pres">
      <dgm:prSet presAssocID="{7DA25AB5-A4E6-4672-B35F-7581E27F44CF}" presName="spaceRect" presStyleCnt="0"/>
      <dgm:spPr/>
    </dgm:pt>
    <dgm:pt modelId="{024247CD-C11C-49D2-8B2B-8418F8BFBE36}" type="pres">
      <dgm:prSet presAssocID="{7DA25AB5-A4E6-4672-B35F-7581E27F44CF}" presName="textRect" presStyleLbl="revTx" presStyleIdx="1" presStyleCnt="4">
        <dgm:presLayoutVars>
          <dgm:chMax val="1"/>
          <dgm:chPref val="1"/>
        </dgm:presLayoutVars>
      </dgm:prSet>
      <dgm:spPr/>
      <dgm:t>
        <a:bodyPr/>
        <a:lstStyle/>
        <a:p>
          <a:endParaRPr lang="en-US"/>
        </a:p>
      </dgm:t>
    </dgm:pt>
    <dgm:pt modelId="{A5D621B7-983B-490E-BAD1-CAC439749751}" type="pres">
      <dgm:prSet presAssocID="{ADFCFD9A-718B-47BC-B9D6-B95144B184CB}" presName="sibTrans" presStyleLbl="sibTrans2D1" presStyleIdx="0" presStyleCnt="0"/>
      <dgm:spPr/>
      <dgm:t>
        <a:bodyPr/>
        <a:lstStyle/>
        <a:p>
          <a:endParaRPr lang="en-US"/>
        </a:p>
      </dgm:t>
    </dgm:pt>
    <dgm:pt modelId="{A63C865A-0E7A-40E3-B7B0-59CA35E6D630}" type="pres">
      <dgm:prSet presAssocID="{1511542B-F7E8-47CC-89F5-60B30335386D}" presName="compNode" presStyleCnt="0"/>
      <dgm:spPr/>
    </dgm:pt>
    <dgm:pt modelId="{16F163C5-78FD-46DD-A5CA-9056D5D01BAA}" type="pres">
      <dgm:prSet presAssocID="{1511542B-F7E8-47CC-89F5-60B30335386D}" presName="iconBgRect" presStyleLbl="bgShp" presStyleIdx="2" presStyleCnt="4" custLinFactNeighborY="-45969"/>
      <dgm:spPr/>
    </dgm:pt>
    <dgm:pt modelId="{652D77F9-C463-475F-98C7-316C7C95B5CC}" type="pres">
      <dgm:prSet presAssocID="{1511542B-F7E8-47CC-89F5-60B30335386D}" presName="iconRect" presStyleLbl="node1" presStyleIdx="2" presStyleCnt="4" custLinFactNeighborY="-7926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noFill/>
        </a:ln>
      </dgm:spPr>
    </dgm:pt>
    <dgm:pt modelId="{20BD0172-CC56-458D-8A15-EB2F328CAA32}" type="pres">
      <dgm:prSet presAssocID="{1511542B-F7E8-47CC-89F5-60B30335386D}" presName="spaceRect" presStyleCnt="0"/>
      <dgm:spPr/>
    </dgm:pt>
    <dgm:pt modelId="{C4D93137-007C-4970-A533-314317ACD7AC}" type="pres">
      <dgm:prSet presAssocID="{1511542B-F7E8-47CC-89F5-60B30335386D}" presName="textRect" presStyleLbl="revTx" presStyleIdx="2" presStyleCnt="4" custLinFactNeighborY="-45969">
        <dgm:presLayoutVars>
          <dgm:chMax val="1"/>
          <dgm:chPref val="1"/>
        </dgm:presLayoutVars>
      </dgm:prSet>
      <dgm:spPr/>
      <dgm:t>
        <a:bodyPr/>
        <a:lstStyle/>
        <a:p>
          <a:endParaRPr lang="en-US"/>
        </a:p>
      </dgm:t>
    </dgm:pt>
    <dgm:pt modelId="{1081F336-EC37-456D-8DE6-A9FB8EBE9486}" type="pres">
      <dgm:prSet presAssocID="{B2EA0E06-7BAD-4AA6-A0A2-185E6A1C8AB6}" presName="sibTrans" presStyleLbl="sibTrans2D1" presStyleIdx="0" presStyleCnt="0"/>
      <dgm:spPr/>
      <dgm:t>
        <a:bodyPr/>
        <a:lstStyle/>
        <a:p>
          <a:endParaRPr lang="en-US"/>
        </a:p>
      </dgm:t>
    </dgm:pt>
    <dgm:pt modelId="{8E063205-78B3-40B7-8665-96BDBE0CB0BB}" type="pres">
      <dgm:prSet presAssocID="{03EA1E31-710D-4AFA-8CCF-5D00D324DFEA}" presName="compNode" presStyleCnt="0"/>
      <dgm:spPr/>
    </dgm:pt>
    <dgm:pt modelId="{A8C0595E-7F19-42C8-9A6A-289F312287FE}" type="pres">
      <dgm:prSet presAssocID="{03EA1E31-710D-4AFA-8CCF-5D00D324DFEA}" presName="iconBgRect" presStyleLbl="bgShp" presStyleIdx="3" presStyleCnt="4" custLinFactNeighborY="-45969"/>
      <dgm:spPr/>
    </dgm:pt>
    <dgm:pt modelId="{F918F699-334D-4340-9C24-9826FF10DEB7}" type="pres">
      <dgm:prSet presAssocID="{03EA1E31-710D-4AFA-8CCF-5D00D324DFEA}" presName="iconRect" presStyleLbl="node1" presStyleIdx="3" presStyleCnt="4" custLinFactNeighborY="-7926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a:noFill/>
        </a:ln>
      </dgm:spPr>
    </dgm:pt>
    <dgm:pt modelId="{4140E2D8-6180-4CDC-A612-55C2841535DF}" type="pres">
      <dgm:prSet presAssocID="{03EA1E31-710D-4AFA-8CCF-5D00D324DFEA}" presName="spaceRect" presStyleCnt="0"/>
      <dgm:spPr/>
    </dgm:pt>
    <dgm:pt modelId="{FE15B13A-18B3-45A4-8990-DF8F49F7ED46}" type="pres">
      <dgm:prSet presAssocID="{03EA1E31-710D-4AFA-8CCF-5D00D324DFEA}" presName="textRect" presStyleLbl="revTx" presStyleIdx="3" presStyleCnt="4" custLinFactNeighborY="-45969">
        <dgm:presLayoutVars>
          <dgm:chMax val="1"/>
          <dgm:chPref val="1"/>
        </dgm:presLayoutVars>
      </dgm:prSet>
      <dgm:spPr/>
      <dgm:t>
        <a:bodyPr/>
        <a:lstStyle/>
        <a:p>
          <a:endParaRPr lang="en-US"/>
        </a:p>
      </dgm:t>
    </dgm:pt>
  </dgm:ptLst>
  <dgm:cxnLst>
    <dgm:cxn modelId="{6453A4F3-B1EC-4DD3-9FD4-FCAACE4B6222}" srcId="{23B02827-F8AE-4E48-96E5-1C3E5615489B}" destId="{232291D5-B412-4301-96A9-A09D227FD2CF}" srcOrd="0" destOrd="0" parTransId="{ED5D6281-4310-4AAC-ACC6-B5ABDADDD2C5}" sibTransId="{55670BDD-BFFC-4ABA-84E8-F007025BF92A}"/>
    <dgm:cxn modelId="{FF8003F2-F0C0-4257-B473-5D3FA8657E23}" srcId="{23B02827-F8AE-4E48-96E5-1C3E5615489B}" destId="{03EA1E31-710D-4AFA-8CCF-5D00D324DFEA}" srcOrd="3" destOrd="0" parTransId="{1D8F1F10-E14C-4F18-8C58-93642F283DEA}" sibTransId="{A29A0282-7C49-411C-9A88-5B2CA868BDBF}"/>
    <dgm:cxn modelId="{8111ACCD-49C5-4EC0-86F2-8E0D0E084AE8}" type="presOf" srcId="{232291D5-B412-4301-96A9-A09D227FD2CF}" destId="{38BBB8BF-0482-4D95-87FA-7BE7F3BDC4F0}" srcOrd="0" destOrd="0" presId="urn:microsoft.com/office/officeart/2018/2/layout/IconCircleList"/>
    <dgm:cxn modelId="{A257924C-08F1-40AA-B4DC-06A0BE02987A}" type="presOf" srcId="{B2EA0E06-7BAD-4AA6-A0A2-185E6A1C8AB6}" destId="{1081F336-EC37-456D-8DE6-A9FB8EBE9486}" srcOrd="0" destOrd="0" presId="urn:microsoft.com/office/officeart/2018/2/layout/IconCircleList"/>
    <dgm:cxn modelId="{614947A4-D5B7-46C1-B0A4-5EF3F26A6AAE}" srcId="{23B02827-F8AE-4E48-96E5-1C3E5615489B}" destId="{7DA25AB5-A4E6-4672-B35F-7581E27F44CF}" srcOrd="1" destOrd="0" parTransId="{9430AF94-F696-4981-9402-9CCBA6F0ED67}" sibTransId="{ADFCFD9A-718B-47BC-B9D6-B95144B184CB}"/>
    <dgm:cxn modelId="{C1B096C1-CC26-4C93-9C8B-0BBBEAD1B799}" type="presOf" srcId="{55670BDD-BFFC-4ABA-84E8-F007025BF92A}" destId="{C9673529-B6C6-4C06-A45D-AD729DFAA8A0}" srcOrd="0" destOrd="0" presId="urn:microsoft.com/office/officeart/2018/2/layout/IconCircleList"/>
    <dgm:cxn modelId="{2CEFBA06-577D-40C5-99F3-7C722A125BC8}" srcId="{23B02827-F8AE-4E48-96E5-1C3E5615489B}" destId="{1511542B-F7E8-47CC-89F5-60B30335386D}" srcOrd="2" destOrd="0" parTransId="{2A4B2E8C-C5C8-4D21-A206-4DC82237DE5D}" sibTransId="{B2EA0E06-7BAD-4AA6-A0A2-185E6A1C8AB6}"/>
    <dgm:cxn modelId="{448CC08B-E6F6-4961-9282-64B681C5F76D}" type="presOf" srcId="{1511542B-F7E8-47CC-89F5-60B30335386D}" destId="{C4D93137-007C-4970-A533-314317ACD7AC}" srcOrd="0" destOrd="0" presId="urn:microsoft.com/office/officeart/2018/2/layout/IconCircleList"/>
    <dgm:cxn modelId="{3F2FAD2C-36E3-4A46-A075-30CAC8B30AD2}" type="presOf" srcId="{03EA1E31-710D-4AFA-8CCF-5D00D324DFEA}" destId="{FE15B13A-18B3-45A4-8990-DF8F49F7ED46}" srcOrd="0" destOrd="0" presId="urn:microsoft.com/office/officeart/2018/2/layout/IconCircleList"/>
    <dgm:cxn modelId="{1329B3CD-EC84-4A5C-A711-70A9014356D2}" type="presOf" srcId="{ADFCFD9A-718B-47BC-B9D6-B95144B184CB}" destId="{A5D621B7-983B-490E-BAD1-CAC439749751}" srcOrd="0" destOrd="0" presId="urn:microsoft.com/office/officeart/2018/2/layout/IconCircleList"/>
    <dgm:cxn modelId="{FC4B7CED-A817-4F9E-A85D-6C8705FF0EC7}" type="presOf" srcId="{7DA25AB5-A4E6-4672-B35F-7581E27F44CF}" destId="{024247CD-C11C-49D2-8B2B-8418F8BFBE36}" srcOrd="0" destOrd="0" presId="urn:microsoft.com/office/officeart/2018/2/layout/IconCircleList"/>
    <dgm:cxn modelId="{4751C857-2091-416F-A86F-FA827561BE45}" type="presOf" srcId="{23B02827-F8AE-4E48-96E5-1C3E5615489B}" destId="{A490B283-F9BC-48E1-8D3D-F2BF6546754C}" srcOrd="0" destOrd="0" presId="urn:microsoft.com/office/officeart/2018/2/layout/IconCircleList"/>
    <dgm:cxn modelId="{64921256-F3FA-4035-A6E5-34B2F1BB8B2C}" type="presParOf" srcId="{A490B283-F9BC-48E1-8D3D-F2BF6546754C}" destId="{2AE22649-F45D-409C-A786-302FEECCD44D}" srcOrd="0" destOrd="0" presId="urn:microsoft.com/office/officeart/2018/2/layout/IconCircleList"/>
    <dgm:cxn modelId="{4EA05D7C-8DFE-40CC-A798-F778FFFDC40F}" type="presParOf" srcId="{2AE22649-F45D-409C-A786-302FEECCD44D}" destId="{D88747AE-10D9-4911-892B-B86AD752D4B8}" srcOrd="0" destOrd="0" presId="urn:microsoft.com/office/officeart/2018/2/layout/IconCircleList"/>
    <dgm:cxn modelId="{559BF74A-5371-43C7-8EEF-C9A11718E66D}" type="presParOf" srcId="{D88747AE-10D9-4911-892B-B86AD752D4B8}" destId="{B8279509-E0CE-46C8-A19C-9B799FEA344E}" srcOrd="0" destOrd="0" presId="urn:microsoft.com/office/officeart/2018/2/layout/IconCircleList"/>
    <dgm:cxn modelId="{2ACDBF5D-3F29-494B-8EB4-2E39AA71789D}" type="presParOf" srcId="{D88747AE-10D9-4911-892B-B86AD752D4B8}" destId="{14D37833-E9FF-4146-A796-E5F63CEE4FEB}" srcOrd="1" destOrd="0" presId="urn:microsoft.com/office/officeart/2018/2/layout/IconCircleList"/>
    <dgm:cxn modelId="{6700D2AA-A40A-4EF3-8A2B-49555697D58A}" type="presParOf" srcId="{D88747AE-10D9-4911-892B-B86AD752D4B8}" destId="{3E7FF98C-9137-4717-B11A-75EE139460C3}" srcOrd="2" destOrd="0" presId="urn:microsoft.com/office/officeart/2018/2/layout/IconCircleList"/>
    <dgm:cxn modelId="{28FEE53B-DD9F-4DEC-B767-85668036608F}" type="presParOf" srcId="{D88747AE-10D9-4911-892B-B86AD752D4B8}" destId="{38BBB8BF-0482-4D95-87FA-7BE7F3BDC4F0}" srcOrd="3" destOrd="0" presId="urn:microsoft.com/office/officeart/2018/2/layout/IconCircleList"/>
    <dgm:cxn modelId="{BE747C08-CB11-494E-8D2F-74CBD0081CAB}" type="presParOf" srcId="{2AE22649-F45D-409C-A786-302FEECCD44D}" destId="{C9673529-B6C6-4C06-A45D-AD729DFAA8A0}" srcOrd="1" destOrd="0" presId="urn:microsoft.com/office/officeart/2018/2/layout/IconCircleList"/>
    <dgm:cxn modelId="{8B5F7A22-2C58-4990-9497-755F3397EC65}" type="presParOf" srcId="{2AE22649-F45D-409C-A786-302FEECCD44D}" destId="{22B768DD-7FC9-4189-A137-47380FF1A480}" srcOrd="2" destOrd="0" presId="urn:microsoft.com/office/officeart/2018/2/layout/IconCircleList"/>
    <dgm:cxn modelId="{A52A4F64-AEA9-4AD8-9EB3-C43AEC4013F3}" type="presParOf" srcId="{22B768DD-7FC9-4189-A137-47380FF1A480}" destId="{A778FB3E-55CA-44A0-93DC-AE0A7681FFF8}" srcOrd="0" destOrd="0" presId="urn:microsoft.com/office/officeart/2018/2/layout/IconCircleList"/>
    <dgm:cxn modelId="{8DE12858-CCF7-467E-80EB-877A2AA38B92}" type="presParOf" srcId="{22B768DD-7FC9-4189-A137-47380FF1A480}" destId="{03E64855-2830-41D5-BF44-3D4A7EF82A64}" srcOrd="1" destOrd="0" presId="urn:microsoft.com/office/officeart/2018/2/layout/IconCircleList"/>
    <dgm:cxn modelId="{090B3E2C-062C-4172-B310-66D23F4E1304}" type="presParOf" srcId="{22B768DD-7FC9-4189-A137-47380FF1A480}" destId="{F0580BD9-BC30-45A2-846B-D10F4A36792C}" srcOrd="2" destOrd="0" presId="urn:microsoft.com/office/officeart/2018/2/layout/IconCircleList"/>
    <dgm:cxn modelId="{598E62BE-16C5-44D4-B3E3-C7AD580C99C3}" type="presParOf" srcId="{22B768DD-7FC9-4189-A137-47380FF1A480}" destId="{024247CD-C11C-49D2-8B2B-8418F8BFBE36}" srcOrd="3" destOrd="0" presId="urn:microsoft.com/office/officeart/2018/2/layout/IconCircleList"/>
    <dgm:cxn modelId="{AFD1EBBD-9EB2-40DB-9808-536156D12D5B}" type="presParOf" srcId="{2AE22649-F45D-409C-A786-302FEECCD44D}" destId="{A5D621B7-983B-490E-BAD1-CAC439749751}" srcOrd="3" destOrd="0" presId="urn:microsoft.com/office/officeart/2018/2/layout/IconCircleList"/>
    <dgm:cxn modelId="{4BC63BAB-6B84-4694-A112-2E8BCE02C5C9}" type="presParOf" srcId="{2AE22649-F45D-409C-A786-302FEECCD44D}" destId="{A63C865A-0E7A-40E3-B7B0-59CA35E6D630}" srcOrd="4" destOrd="0" presId="urn:microsoft.com/office/officeart/2018/2/layout/IconCircleList"/>
    <dgm:cxn modelId="{D5EC5328-F7A4-4674-A479-725481EE3FA6}" type="presParOf" srcId="{A63C865A-0E7A-40E3-B7B0-59CA35E6D630}" destId="{16F163C5-78FD-46DD-A5CA-9056D5D01BAA}" srcOrd="0" destOrd="0" presId="urn:microsoft.com/office/officeart/2018/2/layout/IconCircleList"/>
    <dgm:cxn modelId="{AF8F0178-1A08-4118-ADED-1194D3A685AC}" type="presParOf" srcId="{A63C865A-0E7A-40E3-B7B0-59CA35E6D630}" destId="{652D77F9-C463-475F-98C7-316C7C95B5CC}" srcOrd="1" destOrd="0" presId="urn:microsoft.com/office/officeart/2018/2/layout/IconCircleList"/>
    <dgm:cxn modelId="{29AAE810-B326-4298-8DFB-841E1D2A81E8}" type="presParOf" srcId="{A63C865A-0E7A-40E3-B7B0-59CA35E6D630}" destId="{20BD0172-CC56-458D-8A15-EB2F328CAA32}" srcOrd="2" destOrd="0" presId="urn:microsoft.com/office/officeart/2018/2/layout/IconCircleList"/>
    <dgm:cxn modelId="{1A1D5C32-F8B2-4340-897E-2E68D553BD06}" type="presParOf" srcId="{A63C865A-0E7A-40E3-B7B0-59CA35E6D630}" destId="{C4D93137-007C-4970-A533-314317ACD7AC}" srcOrd="3" destOrd="0" presId="urn:microsoft.com/office/officeart/2018/2/layout/IconCircleList"/>
    <dgm:cxn modelId="{04E1A806-A2B8-4DFD-99EA-C498BF11F05C}" type="presParOf" srcId="{2AE22649-F45D-409C-A786-302FEECCD44D}" destId="{1081F336-EC37-456D-8DE6-A9FB8EBE9486}" srcOrd="5" destOrd="0" presId="urn:microsoft.com/office/officeart/2018/2/layout/IconCircleList"/>
    <dgm:cxn modelId="{4FFD368E-4932-4216-B64B-D979F072C8DC}" type="presParOf" srcId="{2AE22649-F45D-409C-A786-302FEECCD44D}" destId="{8E063205-78B3-40B7-8665-96BDBE0CB0BB}" srcOrd="6" destOrd="0" presId="urn:microsoft.com/office/officeart/2018/2/layout/IconCircleList"/>
    <dgm:cxn modelId="{942DBE77-FA84-4049-80F7-20EA0796CE4A}" type="presParOf" srcId="{8E063205-78B3-40B7-8665-96BDBE0CB0BB}" destId="{A8C0595E-7F19-42C8-9A6A-289F312287FE}" srcOrd="0" destOrd="0" presId="urn:microsoft.com/office/officeart/2018/2/layout/IconCircleList"/>
    <dgm:cxn modelId="{C5C3209D-0C25-435E-9AEF-C0E493267350}" type="presParOf" srcId="{8E063205-78B3-40B7-8665-96BDBE0CB0BB}" destId="{F918F699-334D-4340-9C24-9826FF10DEB7}" srcOrd="1" destOrd="0" presId="urn:microsoft.com/office/officeart/2018/2/layout/IconCircleList"/>
    <dgm:cxn modelId="{BDE98E6C-477D-4A18-A77B-D021DBD8F86C}" type="presParOf" srcId="{8E063205-78B3-40B7-8665-96BDBE0CB0BB}" destId="{4140E2D8-6180-4CDC-A612-55C2841535DF}" srcOrd="2" destOrd="0" presId="urn:microsoft.com/office/officeart/2018/2/layout/IconCircleList"/>
    <dgm:cxn modelId="{E989694B-E782-4058-B92A-DC003D21FF7D}" type="presParOf" srcId="{8E063205-78B3-40B7-8665-96BDBE0CB0BB}" destId="{FE15B13A-18B3-45A4-8990-DF8F49F7ED4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335A71-0916-476D-AEE2-1C8310296297}" type="doc">
      <dgm:prSet loTypeId="urn:microsoft.com/office/officeart/2011/layout/CircleProcess" loCatId="process" qsTypeId="urn:microsoft.com/office/officeart/2005/8/quickstyle/simple1" qsCatId="simple" csTypeId="urn:microsoft.com/office/officeart/2005/8/colors/accent1_4" csCatId="accent1" phldr="1"/>
      <dgm:spPr/>
      <dgm:t>
        <a:bodyPr/>
        <a:lstStyle/>
        <a:p>
          <a:endParaRPr lang="en-US"/>
        </a:p>
      </dgm:t>
    </dgm:pt>
    <dgm:pt modelId="{A72968EE-1627-4514-BDAA-EE3637FA1B13}">
      <dgm:prSet/>
      <dgm:spPr/>
      <dgm:t>
        <a:bodyPr/>
        <a:lstStyle/>
        <a:p>
          <a:pPr rtl="0"/>
          <a:r>
            <a:rPr lang="en-US" b="1" dirty="0" smtClean="0"/>
            <a:t> No Wrong Door Initiative / ADRC</a:t>
          </a:r>
          <a:endParaRPr lang="en-US" b="1" dirty="0"/>
        </a:p>
      </dgm:t>
    </dgm:pt>
    <dgm:pt modelId="{9AFB5D50-D351-4706-A191-44536F958C75}" type="parTrans" cxnId="{E7BEFB3C-5930-4E59-BA73-7659AFC28BCA}">
      <dgm:prSet/>
      <dgm:spPr/>
      <dgm:t>
        <a:bodyPr/>
        <a:lstStyle/>
        <a:p>
          <a:endParaRPr lang="en-US"/>
        </a:p>
      </dgm:t>
    </dgm:pt>
    <dgm:pt modelId="{6460348C-203B-4BEE-A334-684B013EACDF}" type="sibTrans" cxnId="{E7BEFB3C-5930-4E59-BA73-7659AFC28BCA}">
      <dgm:prSet/>
      <dgm:spPr/>
      <dgm:t>
        <a:bodyPr/>
        <a:lstStyle/>
        <a:p>
          <a:endParaRPr lang="en-US"/>
        </a:p>
      </dgm:t>
    </dgm:pt>
    <dgm:pt modelId="{E4A49743-95F0-4E6B-B81D-176F115916C3}">
      <dgm:prSet/>
      <dgm:spPr/>
      <dgm:t>
        <a:bodyPr/>
        <a:lstStyle/>
        <a:p>
          <a:pPr rtl="0">
            <a:spcAft>
              <a:spcPts val="0"/>
            </a:spcAft>
          </a:pPr>
          <a:r>
            <a:rPr lang="en-US" b="1" dirty="0"/>
            <a:t>Virginia </a:t>
          </a:r>
          <a:r>
            <a:rPr lang="en-US" b="1" dirty="0" smtClean="0"/>
            <a:t>Navigator </a:t>
          </a:r>
        </a:p>
        <a:p>
          <a:pPr rtl="0">
            <a:spcAft>
              <a:spcPts val="0"/>
            </a:spcAft>
          </a:pPr>
          <a:r>
            <a:rPr lang="en-US" b="1" dirty="0" smtClean="0"/>
            <a:t>&amp;</a:t>
          </a:r>
        </a:p>
        <a:p>
          <a:pPr rtl="0">
            <a:spcAft>
              <a:spcPct val="35000"/>
            </a:spcAft>
          </a:pPr>
          <a:r>
            <a:rPr lang="en-US" b="1" dirty="0" smtClean="0"/>
            <a:t>2-1-1 Virginia</a:t>
          </a:r>
          <a:endParaRPr lang="en-US" b="1" dirty="0"/>
        </a:p>
      </dgm:t>
    </dgm:pt>
    <dgm:pt modelId="{980F100A-CED4-4E34-9DDB-A5549F0BF96A}" type="parTrans" cxnId="{DE09C405-E9AA-4C13-802D-286E1E960E89}">
      <dgm:prSet/>
      <dgm:spPr/>
      <dgm:t>
        <a:bodyPr/>
        <a:lstStyle/>
        <a:p>
          <a:endParaRPr lang="en-US"/>
        </a:p>
      </dgm:t>
    </dgm:pt>
    <dgm:pt modelId="{AF45A2A6-4364-4790-893B-ED4A4BE9EC1E}" type="sibTrans" cxnId="{DE09C405-E9AA-4C13-802D-286E1E960E89}">
      <dgm:prSet/>
      <dgm:spPr/>
      <dgm:t>
        <a:bodyPr/>
        <a:lstStyle/>
        <a:p>
          <a:endParaRPr lang="en-US"/>
        </a:p>
      </dgm:t>
    </dgm:pt>
    <dgm:pt modelId="{AF8797BA-9E63-45A8-80BC-BCE3DAB1E86F}" type="pres">
      <dgm:prSet presAssocID="{26335A71-0916-476D-AEE2-1C8310296297}" presName="Name0" presStyleCnt="0">
        <dgm:presLayoutVars>
          <dgm:chMax val="11"/>
          <dgm:chPref val="11"/>
          <dgm:dir/>
          <dgm:resizeHandles/>
        </dgm:presLayoutVars>
      </dgm:prSet>
      <dgm:spPr/>
      <dgm:t>
        <a:bodyPr/>
        <a:lstStyle/>
        <a:p>
          <a:endParaRPr lang="en-US"/>
        </a:p>
      </dgm:t>
    </dgm:pt>
    <dgm:pt modelId="{6E37F192-2FAC-4076-A1E1-D0A0BF450080}" type="pres">
      <dgm:prSet presAssocID="{E4A49743-95F0-4E6B-B81D-176F115916C3}" presName="Accent2" presStyleCnt="0"/>
      <dgm:spPr/>
    </dgm:pt>
    <dgm:pt modelId="{6870603F-8A74-482E-96FE-EE4A76A4CCC2}" type="pres">
      <dgm:prSet presAssocID="{E4A49743-95F0-4E6B-B81D-176F115916C3}" presName="Accent" presStyleLbl="node1" presStyleIdx="0" presStyleCnt="2"/>
      <dgm:spPr/>
    </dgm:pt>
    <dgm:pt modelId="{86C1B024-2085-4EFF-BEFA-F0ABC91304CF}" type="pres">
      <dgm:prSet presAssocID="{E4A49743-95F0-4E6B-B81D-176F115916C3}" presName="ParentBackground2" presStyleCnt="0"/>
      <dgm:spPr/>
    </dgm:pt>
    <dgm:pt modelId="{128FA4AF-FF96-41E5-A1C3-3F955B8B9523}" type="pres">
      <dgm:prSet presAssocID="{E4A49743-95F0-4E6B-B81D-176F115916C3}" presName="ParentBackground" presStyleLbl="fgAcc1" presStyleIdx="0" presStyleCnt="2"/>
      <dgm:spPr/>
      <dgm:t>
        <a:bodyPr/>
        <a:lstStyle/>
        <a:p>
          <a:endParaRPr lang="en-US"/>
        </a:p>
      </dgm:t>
    </dgm:pt>
    <dgm:pt modelId="{805AB3A6-334D-4D50-8950-D423C8BD9D92}" type="pres">
      <dgm:prSet presAssocID="{E4A49743-95F0-4E6B-B81D-176F115916C3}" presName="Parent2" presStyleLbl="revTx" presStyleIdx="0" presStyleCnt="0">
        <dgm:presLayoutVars>
          <dgm:chMax val="1"/>
          <dgm:chPref val="1"/>
          <dgm:bulletEnabled val="1"/>
        </dgm:presLayoutVars>
      </dgm:prSet>
      <dgm:spPr/>
      <dgm:t>
        <a:bodyPr/>
        <a:lstStyle/>
        <a:p>
          <a:endParaRPr lang="en-US"/>
        </a:p>
      </dgm:t>
    </dgm:pt>
    <dgm:pt modelId="{DF28514E-37D6-4325-869A-FABC6B8A636D}" type="pres">
      <dgm:prSet presAssocID="{A72968EE-1627-4514-BDAA-EE3637FA1B13}" presName="Accent1" presStyleCnt="0"/>
      <dgm:spPr/>
    </dgm:pt>
    <dgm:pt modelId="{A537F2E2-ABB2-4A37-A784-6CD923FC6B28}" type="pres">
      <dgm:prSet presAssocID="{A72968EE-1627-4514-BDAA-EE3637FA1B13}" presName="Accent" presStyleLbl="node1" presStyleIdx="1" presStyleCnt="2"/>
      <dgm:spPr/>
    </dgm:pt>
    <dgm:pt modelId="{CDB03178-CAAC-46B0-B36C-44BAEB9EC42C}" type="pres">
      <dgm:prSet presAssocID="{A72968EE-1627-4514-BDAA-EE3637FA1B13}" presName="ParentBackground1" presStyleCnt="0"/>
      <dgm:spPr/>
    </dgm:pt>
    <dgm:pt modelId="{3A37233C-8F71-4606-AC93-ADA7EA541EC6}" type="pres">
      <dgm:prSet presAssocID="{A72968EE-1627-4514-BDAA-EE3637FA1B13}" presName="ParentBackground" presStyleLbl="fgAcc1" presStyleIdx="1" presStyleCnt="2" custLinFactNeighborX="-951" custLinFactNeighborY="-1013"/>
      <dgm:spPr/>
      <dgm:t>
        <a:bodyPr/>
        <a:lstStyle/>
        <a:p>
          <a:endParaRPr lang="en-US"/>
        </a:p>
      </dgm:t>
    </dgm:pt>
    <dgm:pt modelId="{B5A69CFB-46C3-45C9-BC57-A19DA53AAD4C}" type="pres">
      <dgm:prSet presAssocID="{A72968EE-1627-4514-BDAA-EE3637FA1B13}" presName="Parent1" presStyleLbl="revTx" presStyleIdx="0" presStyleCnt="0">
        <dgm:presLayoutVars>
          <dgm:chMax val="1"/>
          <dgm:chPref val="1"/>
          <dgm:bulletEnabled val="1"/>
        </dgm:presLayoutVars>
      </dgm:prSet>
      <dgm:spPr/>
      <dgm:t>
        <a:bodyPr/>
        <a:lstStyle/>
        <a:p>
          <a:endParaRPr lang="en-US"/>
        </a:p>
      </dgm:t>
    </dgm:pt>
  </dgm:ptLst>
  <dgm:cxnLst>
    <dgm:cxn modelId="{F1EBEC1A-938A-4C47-8AAF-83E32167782D}" type="presOf" srcId="{A72968EE-1627-4514-BDAA-EE3637FA1B13}" destId="{B5A69CFB-46C3-45C9-BC57-A19DA53AAD4C}" srcOrd="1" destOrd="0" presId="urn:microsoft.com/office/officeart/2011/layout/CircleProcess"/>
    <dgm:cxn modelId="{3D240415-37F0-4B4F-A175-AB5BF19AAB14}" type="presOf" srcId="{A72968EE-1627-4514-BDAA-EE3637FA1B13}" destId="{3A37233C-8F71-4606-AC93-ADA7EA541EC6}" srcOrd="0" destOrd="0" presId="urn:microsoft.com/office/officeart/2011/layout/CircleProcess"/>
    <dgm:cxn modelId="{DE09C405-E9AA-4C13-802D-286E1E960E89}" srcId="{26335A71-0916-476D-AEE2-1C8310296297}" destId="{E4A49743-95F0-4E6B-B81D-176F115916C3}" srcOrd="1" destOrd="0" parTransId="{980F100A-CED4-4E34-9DDB-A5549F0BF96A}" sibTransId="{AF45A2A6-4364-4790-893B-ED4A4BE9EC1E}"/>
    <dgm:cxn modelId="{F2690676-9709-4FE1-A11A-F9F6E46CE7C4}" type="presOf" srcId="{E4A49743-95F0-4E6B-B81D-176F115916C3}" destId="{805AB3A6-334D-4D50-8950-D423C8BD9D92}" srcOrd="1" destOrd="0" presId="urn:microsoft.com/office/officeart/2011/layout/CircleProcess"/>
    <dgm:cxn modelId="{E3AE2891-7AFA-4741-86FD-732A5F768A1D}" type="presOf" srcId="{E4A49743-95F0-4E6B-B81D-176F115916C3}" destId="{128FA4AF-FF96-41E5-A1C3-3F955B8B9523}" srcOrd="0" destOrd="0" presId="urn:microsoft.com/office/officeart/2011/layout/CircleProcess"/>
    <dgm:cxn modelId="{E7BEFB3C-5930-4E59-BA73-7659AFC28BCA}" srcId="{26335A71-0916-476D-AEE2-1C8310296297}" destId="{A72968EE-1627-4514-BDAA-EE3637FA1B13}" srcOrd="0" destOrd="0" parTransId="{9AFB5D50-D351-4706-A191-44536F958C75}" sibTransId="{6460348C-203B-4BEE-A334-684B013EACDF}"/>
    <dgm:cxn modelId="{C7BC222C-F921-4570-99A5-C11FC7E64EE2}" type="presOf" srcId="{26335A71-0916-476D-AEE2-1C8310296297}" destId="{AF8797BA-9E63-45A8-80BC-BCE3DAB1E86F}" srcOrd="0" destOrd="0" presId="urn:microsoft.com/office/officeart/2011/layout/CircleProcess"/>
    <dgm:cxn modelId="{0412832F-2B6F-4486-BB48-DA8B25D88907}" type="presParOf" srcId="{AF8797BA-9E63-45A8-80BC-BCE3DAB1E86F}" destId="{6E37F192-2FAC-4076-A1E1-D0A0BF450080}" srcOrd="0" destOrd="0" presId="urn:microsoft.com/office/officeart/2011/layout/CircleProcess"/>
    <dgm:cxn modelId="{0DF5F829-485E-4A07-950C-FD86958FADAA}" type="presParOf" srcId="{6E37F192-2FAC-4076-A1E1-D0A0BF450080}" destId="{6870603F-8A74-482E-96FE-EE4A76A4CCC2}" srcOrd="0" destOrd="0" presId="urn:microsoft.com/office/officeart/2011/layout/CircleProcess"/>
    <dgm:cxn modelId="{1CE9490D-761C-4614-9E21-213DA3A62FED}" type="presParOf" srcId="{AF8797BA-9E63-45A8-80BC-BCE3DAB1E86F}" destId="{86C1B024-2085-4EFF-BEFA-F0ABC91304CF}" srcOrd="1" destOrd="0" presId="urn:microsoft.com/office/officeart/2011/layout/CircleProcess"/>
    <dgm:cxn modelId="{227DE53C-B61E-4459-B753-0EEB159297A4}" type="presParOf" srcId="{86C1B024-2085-4EFF-BEFA-F0ABC91304CF}" destId="{128FA4AF-FF96-41E5-A1C3-3F955B8B9523}" srcOrd="0" destOrd="0" presId="urn:microsoft.com/office/officeart/2011/layout/CircleProcess"/>
    <dgm:cxn modelId="{5FBD623C-69D7-48EE-A691-08F550725BAA}" type="presParOf" srcId="{AF8797BA-9E63-45A8-80BC-BCE3DAB1E86F}" destId="{805AB3A6-334D-4D50-8950-D423C8BD9D92}" srcOrd="2" destOrd="0" presId="urn:microsoft.com/office/officeart/2011/layout/CircleProcess"/>
    <dgm:cxn modelId="{AB884EB0-5728-46E8-BDB8-88EA95E55D4D}" type="presParOf" srcId="{AF8797BA-9E63-45A8-80BC-BCE3DAB1E86F}" destId="{DF28514E-37D6-4325-869A-FABC6B8A636D}" srcOrd="3" destOrd="0" presId="urn:microsoft.com/office/officeart/2011/layout/CircleProcess"/>
    <dgm:cxn modelId="{4C30B125-3146-4620-AA07-96C91F37DE6B}" type="presParOf" srcId="{DF28514E-37D6-4325-869A-FABC6B8A636D}" destId="{A537F2E2-ABB2-4A37-A784-6CD923FC6B28}" srcOrd="0" destOrd="0" presId="urn:microsoft.com/office/officeart/2011/layout/CircleProcess"/>
    <dgm:cxn modelId="{3B9AB2DD-0F53-44DE-B5A6-94BED2DDCD7F}" type="presParOf" srcId="{AF8797BA-9E63-45A8-80BC-BCE3DAB1E86F}" destId="{CDB03178-CAAC-46B0-B36C-44BAEB9EC42C}" srcOrd="4" destOrd="0" presId="urn:microsoft.com/office/officeart/2011/layout/CircleProcess"/>
    <dgm:cxn modelId="{51E7112E-C45C-4A67-AD7F-AB24D83BD534}" type="presParOf" srcId="{CDB03178-CAAC-46B0-B36C-44BAEB9EC42C}" destId="{3A37233C-8F71-4606-AC93-ADA7EA541EC6}" srcOrd="0" destOrd="0" presId="urn:microsoft.com/office/officeart/2011/layout/CircleProcess"/>
    <dgm:cxn modelId="{77CD0E41-6631-4E89-9B4F-7C23D885A0F2}" type="presParOf" srcId="{AF8797BA-9E63-45A8-80BC-BCE3DAB1E86F}" destId="{B5A69CFB-46C3-45C9-BC57-A19DA53AAD4C}"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CE15C-4276-4271-AD2E-2C2A1E06206D}">
      <dsp:nvSpPr>
        <dsp:cNvPr id="0" name=""/>
        <dsp:cNvSpPr/>
      </dsp:nvSpPr>
      <dsp:spPr>
        <a:xfrm>
          <a:off x="0" y="2687521"/>
          <a:ext cx="8229600" cy="587964"/>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Collaboration with other DARS Divisions</a:t>
          </a:r>
          <a:endParaRPr lang="en-US" sz="2000" b="1" kern="1200" dirty="0"/>
        </a:p>
      </dsp:txBody>
      <dsp:txXfrm>
        <a:off x="0" y="2687521"/>
        <a:ext cx="8229600" cy="587964"/>
      </dsp:txXfrm>
    </dsp:sp>
    <dsp:sp modelId="{FFC4008D-E7F5-4FD2-BCDB-D6627E7CB8FD}">
      <dsp:nvSpPr>
        <dsp:cNvPr id="0" name=""/>
        <dsp:cNvSpPr/>
      </dsp:nvSpPr>
      <dsp:spPr>
        <a:xfrm rot="10800000">
          <a:off x="0" y="1792052"/>
          <a:ext cx="8229600" cy="904288"/>
        </a:xfrm>
        <a:prstGeom prst="upArrowCallout">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smtClean="0"/>
            <a:t>Division for Community Living and Office for Aging Services</a:t>
          </a:r>
          <a:endParaRPr lang="en-US" sz="2000" b="1" kern="1200" dirty="0" smtClean="0"/>
        </a:p>
      </dsp:txBody>
      <dsp:txXfrm rot="10800000">
        <a:off x="0" y="1792052"/>
        <a:ext cx="8229600" cy="587579"/>
      </dsp:txXfrm>
    </dsp:sp>
    <dsp:sp modelId="{C451B8A9-0679-4F2E-A57D-C50F749A3238}">
      <dsp:nvSpPr>
        <dsp:cNvPr id="0" name=""/>
        <dsp:cNvSpPr/>
      </dsp:nvSpPr>
      <dsp:spPr>
        <a:xfrm rot="10800000">
          <a:off x="0" y="896583"/>
          <a:ext cx="8229600" cy="904288"/>
        </a:xfrm>
        <a:prstGeom prst="upArrowCallout">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a:solidFill>
                <a:schemeClr val="tx1"/>
              </a:solidFill>
            </a:rPr>
            <a:t>DARS </a:t>
          </a:r>
          <a:r>
            <a:rPr lang="en-US" sz="2000" b="1" kern="1200" dirty="0" smtClean="0">
              <a:solidFill>
                <a:schemeClr val="tx1"/>
              </a:solidFill>
            </a:rPr>
            <a:t>Structure and Role </a:t>
          </a:r>
          <a:r>
            <a:rPr lang="en-US" sz="2000" b="1" kern="1200" dirty="0">
              <a:solidFill>
                <a:schemeClr val="tx1"/>
              </a:solidFill>
            </a:rPr>
            <a:t>as SUA</a:t>
          </a:r>
        </a:p>
      </dsp:txBody>
      <dsp:txXfrm rot="10800000">
        <a:off x="0" y="896583"/>
        <a:ext cx="8229600" cy="587579"/>
      </dsp:txXfrm>
    </dsp:sp>
    <dsp:sp modelId="{F459DCEC-9256-4010-8A0E-475335699324}">
      <dsp:nvSpPr>
        <dsp:cNvPr id="0" name=""/>
        <dsp:cNvSpPr/>
      </dsp:nvSpPr>
      <dsp:spPr>
        <a:xfrm rot="10800000">
          <a:off x="0" y="1113"/>
          <a:ext cx="8229600" cy="904288"/>
        </a:xfrm>
        <a:prstGeom prst="upArrowCallou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Federal Structure </a:t>
          </a:r>
          <a:endParaRPr lang="en-US" sz="2000" b="1" kern="1200" dirty="0">
            <a:solidFill>
              <a:schemeClr val="tx1"/>
            </a:solidFill>
          </a:endParaRPr>
        </a:p>
      </dsp:txBody>
      <dsp:txXfrm rot="10800000">
        <a:off x="0" y="1113"/>
        <a:ext cx="8229600" cy="587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4F5B0-4356-CC41-86EB-BEF6F31A0AFE}">
      <dsp:nvSpPr>
        <dsp:cNvPr id="0" name=""/>
        <dsp:cNvSpPr/>
      </dsp:nvSpPr>
      <dsp:spPr>
        <a:xfrm>
          <a:off x="2969" y="489520"/>
          <a:ext cx="1607567" cy="964540"/>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Care Coordination</a:t>
          </a:r>
        </a:p>
      </dsp:txBody>
      <dsp:txXfrm>
        <a:off x="2969" y="489520"/>
        <a:ext cx="1607567" cy="964540"/>
      </dsp:txXfrm>
    </dsp:sp>
    <dsp:sp modelId="{737E8F1A-77D1-5346-9E5D-14C6C46D79EC}">
      <dsp:nvSpPr>
        <dsp:cNvPr id="0" name=""/>
        <dsp:cNvSpPr/>
      </dsp:nvSpPr>
      <dsp:spPr>
        <a:xfrm>
          <a:off x="1771293" y="489520"/>
          <a:ext cx="1607567" cy="964540"/>
        </a:xfrm>
        <a:prstGeom prst="rect">
          <a:avLst/>
        </a:prstGeom>
        <a:solidFill>
          <a:schemeClr val="accent1">
            <a:shade val="50000"/>
            <a:hueOff val="48192"/>
            <a:satOff val="-1008"/>
            <a:lumOff val="5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Care Transitions</a:t>
          </a:r>
        </a:p>
      </dsp:txBody>
      <dsp:txXfrm>
        <a:off x="1771293" y="489520"/>
        <a:ext cx="1607567" cy="964540"/>
      </dsp:txXfrm>
    </dsp:sp>
    <dsp:sp modelId="{A1EA0EE3-28FF-794E-A19E-9BB71DFB7BDF}">
      <dsp:nvSpPr>
        <dsp:cNvPr id="0" name=""/>
        <dsp:cNvSpPr/>
      </dsp:nvSpPr>
      <dsp:spPr>
        <a:xfrm>
          <a:off x="3539616" y="489520"/>
          <a:ext cx="1607567" cy="964540"/>
        </a:xfrm>
        <a:prstGeom prst="rect">
          <a:avLst/>
        </a:prstGeom>
        <a:solidFill>
          <a:schemeClr val="accent1">
            <a:shade val="50000"/>
            <a:hueOff val="96383"/>
            <a:satOff val="-2016"/>
            <a:lumOff val="112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Communication Referral Information Assistance </a:t>
          </a:r>
        </a:p>
      </dsp:txBody>
      <dsp:txXfrm>
        <a:off x="3539616" y="489520"/>
        <a:ext cx="1607567" cy="964540"/>
      </dsp:txXfrm>
    </dsp:sp>
    <dsp:sp modelId="{2BAC8503-F868-DA4E-8DDA-E265304ABA7D}">
      <dsp:nvSpPr>
        <dsp:cNvPr id="0" name=""/>
        <dsp:cNvSpPr/>
      </dsp:nvSpPr>
      <dsp:spPr>
        <a:xfrm>
          <a:off x="5307940" y="489520"/>
          <a:ext cx="1607567" cy="964540"/>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Options Counseling</a:t>
          </a:r>
        </a:p>
      </dsp:txBody>
      <dsp:txXfrm>
        <a:off x="5307940" y="489520"/>
        <a:ext cx="1607567" cy="964540"/>
      </dsp:txXfrm>
    </dsp:sp>
    <dsp:sp modelId="{B41EF005-0CD9-0443-B2EB-517466ECACFE}">
      <dsp:nvSpPr>
        <dsp:cNvPr id="0" name=""/>
        <dsp:cNvSpPr/>
      </dsp:nvSpPr>
      <dsp:spPr>
        <a:xfrm>
          <a:off x="7076264" y="489520"/>
          <a:ext cx="1607567" cy="964540"/>
        </a:xfrm>
        <a:prstGeom prst="rect">
          <a:avLst/>
        </a:prstGeom>
        <a:solidFill>
          <a:schemeClr val="accent1">
            <a:shade val="50000"/>
            <a:hueOff val="192766"/>
            <a:satOff val="-4032"/>
            <a:lumOff val="224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Transportation</a:t>
          </a:r>
        </a:p>
      </dsp:txBody>
      <dsp:txXfrm>
        <a:off x="7076264" y="489520"/>
        <a:ext cx="1607567" cy="964540"/>
      </dsp:txXfrm>
    </dsp:sp>
    <dsp:sp modelId="{6026CAF3-1425-FB49-B073-AD7C072DE6FE}">
      <dsp:nvSpPr>
        <dsp:cNvPr id="0" name=""/>
        <dsp:cNvSpPr/>
      </dsp:nvSpPr>
      <dsp:spPr>
        <a:xfrm>
          <a:off x="2969" y="1614817"/>
          <a:ext cx="1607567" cy="964540"/>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Assisted Transportation</a:t>
          </a:r>
        </a:p>
      </dsp:txBody>
      <dsp:txXfrm>
        <a:off x="2969" y="1614817"/>
        <a:ext cx="1607567" cy="964540"/>
      </dsp:txXfrm>
    </dsp:sp>
    <dsp:sp modelId="{387AF9DC-25B6-114B-8FC6-A2E0799AFF9D}">
      <dsp:nvSpPr>
        <dsp:cNvPr id="0" name=""/>
        <dsp:cNvSpPr/>
      </dsp:nvSpPr>
      <dsp:spPr>
        <a:xfrm>
          <a:off x="1771293" y="1614817"/>
          <a:ext cx="1607567" cy="964540"/>
        </a:xfrm>
        <a:prstGeom prst="rect">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Adult Day Care</a:t>
          </a:r>
        </a:p>
      </dsp:txBody>
      <dsp:txXfrm>
        <a:off x="1771293" y="1614817"/>
        <a:ext cx="1607567" cy="964540"/>
      </dsp:txXfrm>
    </dsp:sp>
    <dsp:sp modelId="{68B5A3A3-274F-F940-94FE-993AD465978E}">
      <dsp:nvSpPr>
        <dsp:cNvPr id="0" name=""/>
        <dsp:cNvSpPr/>
      </dsp:nvSpPr>
      <dsp:spPr>
        <a:xfrm>
          <a:off x="3539616" y="1614817"/>
          <a:ext cx="1607567" cy="964540"/>
        </a:xfrm>
        <a:prstGeom prst="rect">
          <a:avLst/>
        </a:prstGeom>
        <a:solidFill>
          <a:schemeClr val="accent1">
            <a:shade val="50000"/>
            <a:hueOff val="337341"/>
            <a:satOff val="-7056"/>
            <a:lumOff val="392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Homemaker</a:t>
          </a:r>
        </a:p>
      </dsp:txBody>
      <dsp:txXfrm>
        <a:off x="3539616" y="1614817"/>
        <a:ext cx="1607567" cy="964540"/>
      </dsp:txXfrm>
    </dsp:sp>
    <dsp:sp modelId="{B8B25525-9506-9D4F-BB89-B96BA04A871D}">
      <dsp:nvSpPr>
        <dsp:cNvPr id="0" name=""/>
        <dsp:cNvSpPr/>
      </dsp:nvSpPr>
      <dsp:spPr>
        <a:xfrm>
          <a:off x="5307940" y="1614817"/>
          <a:ext cx="1607567" cy="964540"/>
        </a:xfrm>
        <a:prstGeom prst="rect">
          <a:avLst/>
        </a:prstGeom>
        <a:solidFill>
          <a:schemeClr val="accent1">
            <a:shade val="50000"/>
            <a:hueOff val="337341"/>
            <a:satOff val="-7056"/>
            <a:lumOff val="392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Personal Care</a:t>
          </a:r>
        </a:p>
      </dsp:txBody>
      <dsp:txXfrm>
        <a:off x="5307940" y="1614817"/>
        <a:ext cx="1607567" cy="964540"/>
      </dsp:txXfrm>
    </dsp:sp>
    <dsp:sp modelId="{B2EAAA0A-2240-794E-ABF2-BD46BF792EC1}">
      <dsp:nvSpPr>
        <dsp:cNvPr id="0" name=""/>
        <dsp:cNvSpPr/>
      </dsp:nvSpPr>
      <dsp:spPr>
        <a:xfrm>
          <a:off x="7076264" y="1614817"/>
          <a:ext cx="1607567" cy="964540"/>
        </a:xfrm>
        <a:prstGeom prst="rect">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Legal Assistance</a:t>
          </a:r>
        </a:p>
      </dsp:txBody>
      <dsp:txXfrm>
        <a:off x="7076264" y="1614817"/>
        <a:ext cx="1607567" cy="964540"/>
      </dsp:txXfrm>
    </dsp:sp>
    <dsp:sp modelId="{30957BDE-5AE0-1D4D-9EAC-F7370649EBBD}">
      <dsp:nvSpPr>
        <dsp:cNvPr id="0" name=""/>
        <dsp:cNvSpPr/>
      </dsp:nvSpPr>
      <dsp:spPr>
        <a:xfrm>
          <a:off x="2969" y="2740114"/>
          <a:ext cx="1607567" cy="964540"/>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Employment</a:t>
          </a:r>
        </a:p>
      </dsp:txBody>
      <dsp:txXfrm>
        <a:off x="2969" y="2740114"/>
        <a:ext cx="1607567" cy="964540"/>
      </dsp:txXfrm>
    </dsp:sp>
    <dsp:sp modelId="{4165822B-8409-9B45-A58A-4FC58DED32F0}">
      <dsp:nvSpPr>
        <dsp:cNvPr id="0" name=""/>
        <dsp:cNvSpPr/>
      </dsp:nvSpPr>
      <dsp:spPr>
        <a:xfrm>
          <a:off x="1771293" y="2740114"/>
          <a:ext cx="1607567" cy="964540"/>
        </a:xfrm>
        <a:prstGeom prst="rect">
          <a:avLst/>
        </a:prstGeom>
        <a:solidFill>
          <a:schemeClr val="accent1">
            <a:shade val="50000"/>
            <a:hueOff val="192766"/>
            <a:satOff val="-4032"/>
            <a:lumOff val="224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Nutrition Services</a:t>
          </a:r>
        </a:p>
      </dsp:txBody>
      <dsp:txXfrm>
        <a:off x="1771293" y="2740114"/>
        <a:ext cx="1607567" cy="964540"/>
      </dsp:txXfrm>
    </dsp:sp>
    <dsp:sp modelId="{3EA02891-3A21-634E-8869-27FED596186A}">
      <dsp:nvSpPr>
        <dsp:cNvPr id="0" name=""/>
        <dsp:cNvSpPr/>
      </dsp:nvSpPr>
      <dsp:spPr>
        <a:xfrm>
          <a:off x="3539616" y="2740114"/>
          <a:ext cx="1607567" cy="964540"/>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Disease Prevention and Health Promotion</a:t>
          </a:r>
        </a:p>
      </dsp:txBody>
      <dsp:txXfrm>
        <a:off x="3539616" y="2740114"/>
        <a:ext cx="1607567" cy="964540"/>
      </dsp:txXfrm>
    </dsp:sp>
    <dsp:sp modelId="{35D01A04-3693-3D43-9CC2-DDE2781795C2}">
      <dsp:nvSpPr>
        <dsp:cNvPr id="0" name=""/>
        <dsp:cNvSpPr/>
      </dsp:nvSpPr>
      <dsp:spPr>
        <a:xfrm>
          <a:off x="5307940" y="2740114"/>
          <a:ext cx="1607567" cy="964540"/>
        </a:xfrm>
        <a:prstGeom prst="rect">
          <a:avLst/>
        </a:prstGeom>
        <a:solidFill>
          <a:schemeClr val="accent1">
            <a:shade val="50000"/>
            <a:hueOff val="96383"/>
            <a:satOff val="-2016"/>
            <a:lumOff val="112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NFCSP</a:t>
          </a:r>
        </a:p>
      </dsp:txBody>
      <dsp:txXfrm>
        <a:off x="5307940" y="2740114"/>
        <a:ext cx="1607567" cy="964540"/>
      </dsp:txXfrm>
    </dsp:sp>
    <dsp:sp modelId="{59E02C78-9B57-3048-AE15-6E62018DDAB6}">
      <dsp:nvSpPr>
        <dsp:cNvPr id="0" name=""/>
        <dsp:cNvSpPr/>
      </dsp:nvSpPr>
      <dsp:spPr>
        <a:xfrm>
          <a:off x="7076264" y="2740114"/>
          <a:ext cx="1607567" cy="964540"/>
        </a:xfrm>
        <a:prstGeom prst="rect">
          <a:avLst/>
        </a:prstGeom>
        <a:solidFill>
          <a:schemeClr val="accent1">
            <a:shade val="50000"/>
            <a:hueOff val="48192"/>
            <a:satOff val="-1008"/>
            <a:lumOff val="5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Elder Rights/Elder Abuse Prevention</a:t>
          </a:r>
        </a:p>
      </dsp:txBody>
      <dsp:txXfrm>
        <a:off x="7076264" y="2740114"/>
        <a:ext cx="1607567" cy="964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87802-0696-F947-B715-4DF06CFC5AD7}">
      <dsp:nvSpPr>
        <dsp:cNvPr id="0" name=""/>
        <dsp:cNvSpPr/>
      </dsp:nvSpPr>
      <dsp:spPr>
        <a:xfrm>
          <a:off x="0" y="778068"/>
          <a:ext cx="8229600" cy="359774"/>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t>DARS is responsible for oversight of the local AAAs and contractors</a:t>
          </a:r>
        </a:p>
      </dsp:txBody>
      <dsp:txXfrm>
        <a:off x="17563" y="795631"/>
        <a:ext cx="8194474" cy="324648"/>
      </dsp:txXfrm>
    </dsp:sp>
    <dsp:sp modelId="{92E751B6-7938-1244-9C8C-3B8DE3A23BDC}">
      <dsp:nvSpPr>
        <dsp:cNvPr id="0" name=""/>
        <dsp:cNvSpPr/>
      </dsp:nvSpPr>
      <dsp:spPr>
        <a:xfrm>
          <a:off x="0" y="1181043"/>
          <a:ext cx="8229600" cy="359774"/>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t>This is done through three functional areas</a:t>
          </a:r>
        </a:p>
      </dsp:txBody>
      <dsp:txXfrm>
        <a:off x="17563" y="1198606"/>
        <a:ext cx="8194474" cy="324648"/>
      </dsp:txXfrm>
    </dsp:sp>
    <dsp:sp modelId="{B9FFC54F-1A11-9541-8223-81EF61EB4C43}">
      <dsp:nvSpPr>
        <dsp:cNvPr id="0" name=""/>
        <dsp:cNvSpPr/>
      </dsp:nvSpPr>
      <dsp:spPr>
        <a:xfrm>
          <a:off x="0" y="1540818"/>
          <a:ext cx="8229600"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AAA and Other Contractor Administration</a:t>
          </a:r>
        </a:p>
        <a:p>
          <a:pPr marL="114300" lvl="1" indent="-114300" algn="l" defTabSz="533400">
            <a:lnSpc>
              <a:spcPct val="90000"/>
            </a:lnSpc>
            <a:spcBef>
              <a:spcPct val="0"/>
            </a:spcBef>
            <a:spcAft>
              <a:spcPct val="20000"/>
            </a:spcAft>
            <a:buChar char="••"/>
          </a:pPr>
          <a:r>
            <a:rPr lang="en-US" sz="1200" kern="1200" dirty="0"/>
            <a:t>Program Operations</a:t>
          </a:r>
        </a:p>
        <a:p>
          <a:pPr marL="114300" lvl="1" indent="-114300" algn="l" defTabSz="533400">
            <a:lnSpc>
              <a:spcPct val="90000"/>
            </a:lnSpc>
            <a:spcBef>
              <a:spcPct val="0"/>
            </a:spcBef>
            <a:spcAft>
              <a:spcPct val="20000"/>
            </a:spcAft>
            <a:buChar char="••"/>
          </a:pPr>
          <a:r>
            <a:rPr lang="en-US" sz="1200" kern="1200" dirty="0"/>
            <a:t>Governance and Fiscal Operations</a:t>
          </a:r>
        </a:p>
      </dsp:txBody>
      <dsp:txXfrm>
        <a:off x="0" y="1540818"/>
        <a:ext cx="8229600" cy="621000"/>
      </dsp:txXfrm>
    </dsp:sp>
    <dsp:sp modelId="{2C30E092-2B5D-E14B-AF07-B62E32B71F54}">
      <dsp:nvSpPr>
        <dsp:cNvPr id="0" name=""/>
        <dsp:cNvSpPr/>
      </dsp:nvSpPr>
      <dsp:spPr>
        <a:xfrm>
          <a:off x="0" y="2161818"/>
          <a:ext cx="8229600" cy="359774"/>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t>There are two types of monitoring</a:t>
          </a:r>
        </a:p>
      </dsp:txBody>
      <dsp:txXfrm>
        <a:off x="17563" y="2179381"/>
        <a:ext cx="8194474" cy="324648"/>
      </dsp:txXfrm>
    </dsp:sp>
    <dsp:sp modelId="{1266E2EF-A150-2241-B74C-748545ABD229}">
      <dsp:nvSpPr>
        <dsp:cNvPr id="0" name=""/>
        <dsp:cNvSpPr/>
      </dsp:nvSpPr>
      <dsp:spPr>
        <a:xfrm>
          <a:off x="0" y="2521593"/>
          <a:ext cx="8229600"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Desk Reviews </a:t>
          </a:r>
        </a:p>
        <a:p>
          <a:pPr marL="114300" lvl="1" indent="-114300" algn="l" defTabSz="533400">
            <a:lnSpc>
              <a:spcPct val="90000"/>
            </a:lnSpc>
            <a:spcBef>
              <a:spcPct val="0"/>
            </a:spcBef>
            <a:spcAft>
              <a:spcPct val="20000"/>
            </a:spcAft>
            <a:buChar char="••"/>
          </a:pPr>
          <a:r>
            <a:rPr lang="en-US" sz="1200" kern="1200" dirty="0"/>
            <a:t>On-site reviews </a:t>
          </a:r>
        </a:p>
      </dsp:txBody>
      <dsp:txXfrm>
        <a:off x="0" y="2521593"/>
        <a:ext cx="8229600" cy="411412"/>
      </dsp:txXfrm>
    </dsp:sp>
    <dsp:sp modelId="{EAFA9AF9-E57E-2D44-932F-475A43E5E34B}">
      <dsp:nvSpPr>
        <dsp:cNvPr id="0" name=""/>
        <dsp:cNvSpPr/>
      </dsp:nvSpPr>
      <dsp:spPr>
        <a:xfrm>
          <a:off x="0" y="2933006"/>
          <a:ext cx="8229600" cy="359774"/>
        </a:xfrm>
        <a:prstGeom prst="round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solidFill>
                <a:schemeClr val="tx1"/>
              </a:solidFill>
            </a:rPr>
            <a:t>Ongoing oversight of AAA’s is done more frequently via monthly statistical and financial reports</a:t>
          </a:r>
        </a:p>
      </dsp:txBody>
      <dsp:txXfrm>
        <a:off x="17563" y="2950569"/>
        <a:ext cx="8194474" cy="324648"/>
      </dsp:txXfrm>
    </dsp:sp>
    <dsp:sp modelId="{33AD67FC-4D0E-6E4F-9211-16DA3ED36488}">
      <dsp:nvSpPr>
        <dsp:cNvPr id="0" name=""/>
        <dsp:cNvSpPr/>
      </dsp:nvSpPr>
      <dsp:spPr>
        <a:xfrm>
          <a:off x="0" y="3335981"/>
          <a:ext cx="8229600" cy="359774"/>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solidFill>
                <a:schemeClr val="tx1"/>
              </a:solidFill>
            </a:rPr>
            <a:t>On-Site reviews are done with the requirement of all 25 AAAs being reviewed within a 3-year period </a:t>
          </a:r>
        </a:p>
      </dsp:txBody>
      <dsp:txXfrm>
        <a:off x="17563" y="3353544"/>
        <a:ext cx="8194474" cy="324648"/>
      </dsp:txXfrm>
    </dsp:sp>
    <dsp:sp modelId="{43F5F440-1BA9-4CBE-A6E0-CB73649FA5FF}">
      <dsp:nvSpPr>
        <dsp:cNvPr id="0" name=""/>
        <dsp:cNvSpPr/>
      </dsp:nvSpPr>
      <dsp:spPr>
        <a:xfrm>
          <a:off x="0" y="3738956"/>
          <a:ext cx="8229600" cy="359774"/>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solidFill>
                <a:schemeClr val="tx1"/>
              </a:solidFill>
            </a:rPr>
            <a:t>Enhanced Desk Reviews have occurred during scheduling changes or emergencies, such as COVID-19</a:t>
          </a:r>
        </a:p>
      </dsp:txBody>
      <dsp:txXfrm>
        <a:off x="17563" y="3756519"/>
        <a:ext cx="8194474" cy="324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38D35-BD8F-4760-83A8-0409AF702D74}">
      <dsp:nvSpPr>
        <dsp:cNvPr id="0" name=""/>
        <dsp:cNvSpPr/>
      </dsp:nvSpPr>
      <dsp:spPr>
        <a:xfrm>
          <a:off x="0" y="0"/>
          <a:ext cx="8229600" cy="9785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CACF3-3357-4080-B45B-A3EE13E208E0}">
      <dsp:nvSpPr>
        <dsp:cNvPr id="0" name=""/>
        <dsp:cNvSpPr/>
      </dsp:nvSpPr>
      <dsp:spPr>
        <a:xfrm>
          <a:off x="296001" y="222259"/>
          <a:ext cx="538185" cy="5381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EEF3EC-5608-4F75-AAC9-88FC9E63E4C5}">
      <dsp:nvSpPr>
        <dsp:cNvPr id="0" name=""/>
        <dsp:cNvSpPr/>
      </dsp:nvSpPr>
      <dsp:spPr>
        <a:xfrm>
          <a:off x="1130188" y="2092"/>
          <a:ext cx="7098306" cy="9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60" tIns="103560" rIns="103560" bIns="103560" numCol="1" spcCol="1270" anchor="ctr" anchorCtr="0">
          <a:noAutofit/>
        </a:bodyPr>
        <a:lstStyle/>
        <a:p>
          <a:pPr lvl="0" algn="ctr" defTabSz="1066800">
            <a:lnSpc>
              <a:spcPct val="100000"/>
            </a:lnSpc>
            <a:spcBef>
              <a:spcPct val="0"/>
            </a:spcBef>
            <a:spcAft>
              <a:spcPct val="35000"/>
            </a:spcAft>
          </a:pPr>
          <a:r>
            <a:rPr lang="en-US" sz="2400" b="1" kern="1200" dirty="0"/>
            <a:t>Required by the OAA and Code of Virginia</a:t>
          </a:r>
        </a:p>
      </dsp:txBody>
      <dsp:txXfrm>
        <a:off x="1130188" y="2092"/>
        <a:ext cx="7098306" cy="978518"/>
      </dsp:txXfrm>
    </dsp:sp>
    <dsp:sp modelId="{18AF3936-2F28-40EA-9639-E1D11C3B1425}">
      <dsp:nvSpPr>
        <dsp:cNvPr id="0" name=""/>
        <dsp:cNvSpPr/>
      </dsp:nvSpPr>
      <dsp:spPr>
        <a:xfrm>
          <a:off x="0" y="1225240"/>
          <a:ext cx="8229600" cy="9785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EDDC2-A4DF-4967-ADC5-548950DA4C49}">
      <dsp:nvSpPr>
        <dsp:cNvPr id="0" name=""/>
        <dsp:cNvSpPr/>
      </dsp:nvSpPr>
      <dsp:spPr>
        <a:xfrm>
          <a:off x="296001" y="1445407"/>
          <a:ext cx="538185" cy="5381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8910BE-E3C2-4842-BCCB-B37022ECAE29}">
      <dsp:nvSpPr>
        <dsp:cNvPr id="0" name=""/>
        <dsp:cNvSpPr/>
      </dsp:nvSpPr>
      <dsp:spPr>
        <a:xfrm>
          <a:off x="1130188" y="1225240"/>
          <a:ext cx="7098306" cy="9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60" tIns="103560" rIns="103560" bIns="103560" numCol="1" spcCol="1270" anchor="ctr" anchorCtr="0">
          <a:noAutofit/>
        </a:bodyPr>
        <a:lstStyle/>
        <a:p>
          <a:pPr lvl="0" algn="ctr" defTabSz="1066800">
            <a:lnSpc>
              <a:spcPct val="100000"/>
            </a:lnSpc>
            <a:spcBef>
              <a:spcPct val="0"/>
            </a:spcBef>
            <a:spcAft>
              <a:spcPct val="35000"/>
            </a:spcAft>
          </a:pPr>
          <a:r>
            <a:rPr lang="en-US" sz="2400" b="1" kern="1200" dirty="0"/>
            <a:t>Establishes goals related to aging services across the state. </a:t>
          </a:r>
        </a:p>
      </dsp:txBody>
      <dsp:txXfrm>
        <a:off x="1130188" y="1225240"/>
        <a:ext cx="7098306" cy="978518"/>
      </dsp:txXfrm>
    </dsp:sp>
    <dsp:sp modelId="{2501A7F0-8886-4E46-BAB8-8807F4AC0B29}">
      <dsp:nvSpPr>
        <dsp:cNvPr id="0" name=""/>
        <dsp:cNvSpPr/>
      </dsp:nvSpPr>
      <dsp:spPr>
        <a:xfrm>
          <a:off x="0" y="2448388"/>
          <a:ext cx="8229600" cy="9785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62717-66AB-47B4-A707-F19045BC9D74}">
      <dsp:nvSpPr>
        <dsp:cNvPr id="0" name=""/>
        <dsp:cNvSpPr/>
      </dsp:nvSpPr>
      <dsp:spPr>
        <a:xfrm>
          <a:off x="296001" y="2668555"/>
          <a:ext cx="538185" cy="538185"/>
        </a:xfrm>
        <a:prstGeom prst="rect">
          <a:avLst/>
        </a:prstGeom>
        <a:solidFill>
          <a:schemeClr val="bg1">
            <a:lumMod val="9500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23B05-A392-4B93-B4A3-B27852E04B1C}">
      <dsp:nvSpPr>
        <dsp:cNvPr id="0" name=""/>
        <dsp:cNvSpPr/>
      </dsp:nvSpPr>
      <dsp:spPr>
        <a:xfrm>
          <a:off x="1130188" y="2448388"/>
          <a:ext cx="3703320" cy="9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60" tIns="103560" rIns="103560" bIns="103560" numCol="1" spcCol="1270" anchor="ctr" anchorCtr="0">
          <a:noAutofit/>
        </a:bodyPr>
        <a:lstStyle/>
        <a:p>
          <a:pPr lvl="0" algn="ctr" defTabSz="1066800">
            <a:lnSpc>
              <a:spcPct val="100000"/>
            </a:lnSpc>
            <a:spcBef>
              <a:spcPct val="0"/>
            </a:spcBef>
            <a:spcAft>
              <a:spcPct val="35000"/>
            </a:spcAft>
          </a:pPr>
          <a:r>
            <a:rPr lang="en-US" sz="2400" b="1" kern="1200" dirty="0"/>
            <a:t>The State Plan on Aging Includes</a:t>
          </a:r>
        </a:p>
      </dsp:txBody>
      <dsp:txXfrm>
        <a:off x="1130188" y="2448388"/>
        <a:ext cx="3703320" cy="978518"/>
      </dsp:txXfrm>
    </dsp:sp>
    <dsp:sp modelId="{EBA181CF-E19D-4CE9-88AE-CAC6355735E8}">
      <dsp:nvSpPr>
        <dsp:cNvPr id="0" name=""/>
        <dsp:cNvSpPr/>
      </dsp:nvSpPr>
      <dsp:spPr>
        <a:xfrm>
          <a:off x="4833508" y="2448388"/>
          <a:ext cx="3394986" cy="9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60" tIns="103560" rIns="103560" bIns="103560" numCol="1" spcCol="1270" anchor="ctr" anchorCtr="0">
          <a:noAutofit/>
        </a:bodyPr>
        <a:lstStyle/>
        <a:p>
          <a:pPr lvl="0" algn="ctr" defTabSz="488950">
            <a:lnSpc>
              <a:spcPct val="100000"/>
            </a:lnSpc>
            <a:spcBef>
              <a:spcPct val="0"/>
            </a:spcBef>
            <a:spcAft>
              <a:spcPct val="35000"/>
            </a:spcAft>
          </a:pPr>
          <a:r>
            <a:rPr lang="en-US" sz="1100" b="1" kern="1200" dirty="0"/>
            <a:t>Virginia aging demographics</a:t>
          </a:r>
        </a:p>
        <a:p>
          <a:pPr lvl="0" algn="ctr" defTabSz="488950">
            <a:lnSpc>
              <a:spcPct val="100000"/>
            </a:lnSpc>
            <a:spcBef>
              <a:spcPct val="0"/>
            </a:spcBef>
            <a:spcAft>
              <a:spcPct val="35000"/>
            </a:spcAft>
          </a:pPr>
          <a:r>
            <a:rPr lang="en-US" sz="1100" b="1" kern="1200" dirty="0"/>
            <a:t>Areas of Focus for Aging Services</a:t>
          </a:r>
        </a:p>
        <a:p>
          <a:pPr lvl="0" algn="ctr" defTabSz="488950">
            <a:lnSpc>
              <a:spcPct val="100000"/>
            </a:lnSpc>
            <a:spcBef>
              <a:spcPct val="0"/>
            </a:spcBef>
            <a:spcAft>
              <a:spcPct val="35000"/>
            </a:spcAft>
          </a:pPr>
          <a:r>
            <a:rPr lang="en-US" sz="1100" b="1" kern="1200" dirty="0"/>
            <a:t>Plans for quality management of services</a:t>
          </a:r>
        </a:p>
        <a:p>
          <a:pPr lvl="0" algn="ctr" defTabSz="488950">
            <a:lnSpc>
              <a:spcPct val="100000"/>
            </a:lnSpc>
            <a:spcBef>
              <a:spcPct val="0"/>
            </a:spcBef>
            <a:spcAft>
              <a:spcPct val="35000"/>
            </a:spcAft>
          </a:pPr>
          <a:r>
            <a:rPr lang="en-US" sz="1100" b="1" kern="1200" dirty="0"/>
            <a:t>Information on funding</a:t>
          </a:r>
        </a:p>
      </dsp:txBody>
      <dsp:txXfrm>
        <a:off x="4833508" y="2448388"/>
        <a:ext cx="3394986" cy="978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79509-E0CE-46C8-A19C-9B799FEA344E}">
      <dsp:nvSpPr>
        <dsp:cNvPr id="0" name=""/>
        <dsp:cNvSpPr/>
      </dsp:nvSpPr>
      <dsp:spPr>
        <a:xfrm>
          <a:off x="1945" y="1045150"/>
          <a:ext cx="683783" cy="6837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37833-E9FF-4146-A796-E5F63CEE4FEB}">
      <dsp:nvSpPr>
        <dsp:cNvPr id="0" name=""/>
        <dsp:cNvSpPr/>
      </dsp:nvSpPr>
      <dsp:spPr>
        <a:xfrm>
          <a:off x="145540" y="1188745"/>
          <a:ext cx="396594" cy="39659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BBB8BF-0482-4D95-87FA-7BE7F3BDC4F0}">
      <dsp:nvSpPr>
        <dsp:cNvPr id="0" name=""/>
        <dsp:cNvSpPr/>
      </dsp:nvSpPr>
      <dsp:spPr>
        <a:xfrm>
          <a:off x="832254" y="1045150"/>
          <a:ext cx="1611775" cy="68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b="1" kern="1200" dirty="0"/>
            <a:t>Commonwealth Council on Aging </a:t>
          </a:r>
        </a:p>
      </dsp:txBody>
      <dsp:txXfrm>
        <a:off x="832254" y="1045150"/>
        <a:ext cx="1611775" cy="683783"/>
      </dsp:txXfrm>
    </dsp:sp>
    <dsp:sp modelId="{A778FB3E-55CA-44A0-93DC-AE0A7681FFF8}">
      <dsp:nvSpPr>
        <dsp:cNvPr id="0" name=""/>
        <dsp:cNvSpPr/>
      </dsp:nvSpPr>
      <dsp:spPr>
        <a:xfrm>
          <a:off x="2724869" y="1045150"/>
          <a:ext cx="683783" cy="6837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64855-2830-41D5-BF44-3D4A7EF82A64}">
      <dsp:nvSpPr>
        <dsp:cNvPr id="0" name=""/>
        <dsp:cNvSpPr/>
      </dsp:nvSpPr>
      <dsp:spPr>
        <a:xfrm>
          <a:off x="2868464" y="1188745"/>
          <a:ext cx="396594" cy="39659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4247CD-C11C-49D2-8B2B-8418F8BFBE36}">
      <dsp:nvSpPr>
        <dsp:cNvPr id="0" name=""/>
        <dsp:cNvSpPr/>
      </dsp:nvSpPr>
      <dsp:spPr>
        <a:xfrm>
          <a:off x="3555178" y="1045150"/>
          <a:ext cx="1611775" cy="68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b="1" kern="1200" dirty="0"/>
            <a:t>Alzheimer’s Disease and Related Disorders Commission</a:t>
          </a:r>
        </a:p>
      </dsp:txBody>
      <dsp:txXfrm>
        <a:off x="3555178" y="1045150"/>
        <a:ext cx="1611775" cy="683783"/>
      </dsp:txXfrm>
    </dsp:sp>
    <dsp:sp modelId="{16F163C5-78FD-46DD-A5CA-9056D5D01BAA}">
      <dsp:nvSpPr>
        <dsp:cNvPr id="0" name=""/>
        <dsp:cNvSpPr/>
      </dsp:nvSpPr>
      <dsp:spPr>
        <a:xfrm>
          <a:off x="1945" y="2122844"/>
          <a:ext cx="683783" cy="6837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D77F9-C463-475F-98C7-316C7C95B5CC}">
      <dsp:nvSpPr>
        <dsp:cNvPr id="0" name=""/>
        <dsp:cNvSpPr/>
      </dsp:nvSpPr>
      <dsp:spPr>
        <a:xfrm>
          <a:off x="145540" y="2266402"/>
          <a:ext cx="396594" cy="39659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D93137-007C-4970-A533-314317ACD7AC}">
      <dsp:nvSpPr>
        <dsp:cNvPr id="0" name=""/>
        <dsp:cNvSpPr/>
      </dsp:nvSpPr>
      <dsp:spPr>
        <a:xfrm>
          <a:off x="832254" y="2122844"/>
          <a:ext cx="1611775" cy="68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b="1" kern="1200" dirty="0"/>
            <a:t>Virginia Public Guardianship and Conservator Advisory Board</a:t>
          </a:r>
        </a:p>
      </dsp:txBody>
      <dsp:txXfrm>
        <a:off x="832254" y="2122844"/>
        <a:ext cx="1611775" cy="683783"/>
      </dsp:txXfrm>
    </dsp:sp>
    <dsp:sp modelId="{A8C0595E-7F19-42C8-9A6A-289F312287FE}">
      <dsp:nvSpPr>
        <dsp:cNvPr id="0" name=""/>
        <dsp:cNvSpPr/>
      </dsp:nvSpPr>
      <dsp:spPr>
        <a:xfrm>
          <a:off x="2724869" y="2122844"/>
          <a:ext cx="683783" cy="6837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8F699-334D-4340-9C24-9826FF10DEB7}">
      <dsp:nvSpPr>
        <dsp:cNvPr id="0" name=""/>
        <dsp:cNvSpPr/>
      </dsp:nvSpPr>
      <dsp:spPr>
        <a:xfrm>
          <a:off x="2868464" y="2266402"/>
          <a:ext cx="396594" cy="39659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15B13A-18B3-45A4-8990-DF8F49F7ED46}">
      <dsp:nvSpPr>
        <dsp:cNvPr id="0" name=""/>
        <dsp:cNvSpPr/>
      </dsp:nvSpPr>
      <dsp:spPr>
        <a:xfrm>
          <a:off x="3555178" y="2122844"/>
          <a:ext cx="1611775" cy="68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en-US" sz="1200" b="1" kern="1200" dirty="0"/>
            <a:t>Virginia Caregiver Coalition</a:t>
          </a:r>
        </a:p>
      </dsp:txBody>
      <dsp:txXfrm>
        <a:off x="3555178" y="2122844"/>
        <a:ext cx="1611775" cy="683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0603F-8A74-482E-96FE-EE4A76A4CCC2}">
      <dsp:nvSpPr>
        <dsp:cNvPr id="0" name=""/>
        <dsp:cNvSpPr/>
      </dsp:nvSpPr>
      <dsp:spPr>
        <a:xfrm>
          <a:off x="3940972" y="770359"/>
          <a:ext cx="2041069" cy="2041039"/>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FA4AF-FF96-41E5-A1C3-3F955B8B9523}">
      <dsp:nvSpPr>
        <dsp:cNvPr id="0" name=""/>
        <dsp:cNvSpPr/>
      </dsp:nvSpPr>
      <dsp:spPr>
        <a:xfrm>
          <a:off x="4008978" y="838405"/>
          <a:ext cx="1904604" cy="1904946"/>
        </a:xfrm>
        <a:prstGeom prst="ellipse">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ts val="0"/>
            </a:spcAft>
          </a:pPr>
          <a:r>
            <a:rPr lang="en-US" sz="1800" b="1" kern="1200" dirty="0"/>
            <a:t>Virginia </a:t>
          </a:r>
          <a:r>
            <a:rPr lang="en-US" sz="1800" b="1" kern="1200" dirty="0" smtClean="0"/>
            <a:t>Navigator </a:t>
          </a:r>
        </a:p>
        <a:p>
          <a:pPr lvl="0" algn="ctr" defTabSz="800100" rtl="0">
            <a:lnSpc>
              <a:spcPct val="90000"/>
            </a:lnSpc>
            <a:spcBef>
              <a:spcPct val="0"/>
            </a:spcBef>
            <a:spcAft>
              <a:spcPts val="0"/>
            </a:spcAft>
          </a:pPr>
          <a:r>
            <a:rPr lang="en-US" sz="1800" b="1" kern="1200" dirty="0" smtClean="0"/>
            <a:t>&amp;</a:t>
          </a:r>
        </a:p>
        <a:p>
          <a:pPr lvl="0" algn="ctr" defTabSz="800100" rtl="0">
            <a:lnSpc>
              <a:spcPct val="90000"/>
            </a:lnSpc>
            <a:spcBef>
              <a:spcPct val="0"/>
            </a:spcBef>
            <a:spcAft>
              <a:spcPct val="35000"/>
            </a:spcAft>
          </a:pPr>
          <a:r>
            <a:rPr lang="en-US" sz="1800" b="1" kern="1200" dirty="0" smtClean="0"/>
            <a:t>2-1-1 Virginia</a:t>
          </a:r>
          <a:endParaRPr lang="en-US" sz="1800" b="1" kern="1200" dirty="0"/>
        </a:p>
      </dsp:txBody>
      <dsp:txXfrm>
        <a:off x="4281453" y="1110592"/>
        <a:ext cx="1360561" cy="1360573"/>
      </dsp:txXfrm>
    </dsp:sp>
    <dsp:sp modelId="{A537F2E2-ABB2-4A37-A784-6CD923FC6B28}">
      <dsp:nvSpPr>
        <dsp:cNvPr id="0" name=""/>
        <dsp:cNvSpPr/>
      </dsp:nvSpPr>
      <dsp:spPr>
        <a:xfrm rot="2700000">
          <a:off x="1832091" y="770131"/>
          <a:ext cx="2041136" cy="2041136"/>
        </a:xfrm>
        <a:prstGeom prst="teardrop">
          <a:avLst>
            <a:gd name="adj" fmla="val 100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7233C-8F71-4606-AC93-ADA7EA541EC6}">
      <dsp:nvSpPr>
        <dsp:cNvPr id="0" name=""/>
        <dsp:cNvSpPr/>
      </dsp:nvSpPr>
      <dsp:spPr>
        <a:xfrm>
          <a:off x="1882244" y="819108"/>
          <a:ext cx="1904604" cy="1904946"/>
        </a:xfrm>
        <a:prstGeom prst="ellipse">
          <a:avLst/>
        </a:prstGeom>
        <a:solidFill>
          <a:schemeClr val="lt1">
            <a:alpha val="90000"/>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t> No Wrong Door Initiative / ADRC</a:t>
          </a:r>
          <a:endParaRPr lang="en-US" sz="1800" b="1" kern="1200" dirty="0"/>
        </a:p>
      </dsp:txBody>
      <dsp:txXfrm>
        <a:off x="2154265" y="1091295"/>
        <a:ext cx="1360561" cy="13605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9E113BE-8CB7-486F-BA2C-B481777E5739}" type="datetimeFigureOut">
              <a:rPr lang="en-US" smtClean="0"/>
              <a:t>9/28/2020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D543682-AE96-4BED-B215-36E7ED6B0B2D}" type="slidenum">
              <a:rPr lang="en-US" smtClean="0"/>
              <a:t>‹#›</a:t>
            </a:fld>
            <a:endParaRPr lang="en-US"/>
          </a:p>
        </p:txBody>
      </p:sp>
    </p:spTree>
    <p:extLst>
      <p:ext uri="{BB962C8B-B14F-4D97-AF65-F5344CB8AC3E}">
        <p14:creationId xmlns:p14="http://schemas.microsoft.com/office/powerpoint/2010/main" val="1853293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73FAE3-7F0D-40D3-A0F8-72989C3A7491}" type="datetimeFigureOut">
              <a:rPr lang="en-US" smtClean="0"/>
              <a:t>9/28/2020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664F03-02BC-4128-9F1C-7E666B86B5C6}" type="slidenum">
              <a:rPr lang="en-US" smtClean="0"/>
              <a:t>‹#›</a:t>
            </a:fld>
            <a:endParaRPr lang="en-US"/>
          </a:p>
        </p:txBody>
      </p:sp>
    </p:spTree>
    <p:extLst>
      <p:ext uri="{BB962C8B-B14F-4D97-AF65-F5344CB8AC3E}">
        <p14:creationId xmlns:p14="http://schemas.microsoft.com/office/powerpoint/2010/main" val="391202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2664F03-02BC-4128-9F1C-7E666B86B5C6}" type="slidenum">
              <a:rPr lang="en-US" smtClean="0"/>
              <a:t>8</a:t>
            </a:fld>
            <a:endParaRPr lang="en-US"/>
          </a:p>
        </p:txBody>
      </p:sp>
    </p:spTree>
    <p:extLst>
      <p:ext uri="{BB962C8B-B14F-4D97-AF65-F5344CB8AC3E}">
        <p14:creationId xmlns:p14="http://schemas.microsoft.com/office/powerpoint/2010/main" val="30310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4F03-02BC-4128-9F1C-7E666B86B5C6}" type="slidenum">
              <a:rPr lang="en-US" smtClean="0"/>
              <a:t>22</a:t>
            </a:fld>
            <a:endParaRPr lang="en-US"/>
          </a:p>
        </p:txBody>
      </p:sp>
    </p:spTree>
    <p:extLst>
      <p:ext uri="{BB962C8B-B14F-4D97-AF65-F5344CB8AC3E}">
        <p14:creationId xmlns:p14="http://schemas.microsoft.com/office/powerpoint/2010/main" val="4076383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25</a:t>
            </a:fld>
            <a:endParaRPr lang="en-US"/>
          </a:p>
        </p:txBody>
      </p:sp>
    </p:spTree>
    <p:extLst>
      <p:ext uri="{BB962C8B-B14F-4D97-AF65-F5344CB8AC3E}">
        <p14:creationId xmlns:p14="http://schemas.microsoft.com/office/powerpoint/2010/main" val="324704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27</a:t>
            </a:fld>
            <a:endParaRPr lang="en-US"/>
          </a:p>
        </p:txBody>
      </p:sp>
    </p:spTree>
    <p:extLst>
      <p:ext uri="{BB962C8B-B14F-4D97-AF65-F5344CB8AC3E}">
        <p14:creationId xmlns:p14="http://schemas.microsoft.com/office/powerpoint/2010/main" val="63403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29</a:t>
            </a:fld>
            <a:endParaRPr lang="en-US"/>
          </a:p>
        </p:txBody>
      </p:sp>
    </p:spTree>
    <p:extLst>
      <p:ext uri="{BB962C8B-B14F-4D97-AF65-F5344CB8AC3E}">
        <p14:creationId xmlns:p14="http://schemas.microsoft.com/office/powerpoint/2010/main" val="205914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31</a:t>
            </a:fld>
            <a:endParaRPr lang="en-US"/>
          </a:p>
        </p:txBody>
      </p:sp>
    </p:spTree>
    <p:extLst>
      <p:ext uri="{BB962C8B-B14F-4D97-AF65-F5344CB8AC3E}">
        <p14:creationId xmlns:p14="http://schemas.microsoft.com/office/powerpoint/2010/main" val="67300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33</a:t>
            </a:fld>
            <a:endParaRPr lang="en-US"/>
          </a:p>
        </p:txBody>
      </p:sp>
    </p:spTree>
    <p:extLst>
      <p:ext uri="{BB962C8B-B14F-4D97-AF65-F5344CB8AC3E}">
        <p14:creationId xmlns:p14="http://schemas.microsoft.com/office/powerpoint/2010/main" val="377025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35</a:t>
            </a:fld>
            <a:endParaRPr lang="en-US"/>
          </a:p>
        </p:txBody>
      </p:sp>
    </p:spTree>
    <p:extLst>
      <p:ext uri="{BB962C8B-B14F-4D97-AF65-F5344CB8AC3E}">
        <p14:creationId xmlns:p14="http://schemas.microsoft.com/office/powerpoint/2010/main" val="98836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36</a:t>
            </a:fld>
            <a:endParaRPr lang="en-US"/>
          </a:p>
        </p:txBody>
      </p:sp>
    </p:spTree>
    <p:extLst>
      <p:ext uri="{BB962C8B-B14F-4D97-AF65-F5344CB8AC3E}">
        <p14:creationId xmlns:p14="http://schemas.microsoft.com/office/powerpoint/2010/main" val="417723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37</a:t>
            </a:fld>
            <a:endParaRPr lang="en-US"/>
          </a:p>
        </p:txBody>
      </p:sp>
    </p:spTree>
    <p:extLst>
      <p:ext uri="{BB962C8B-B14F-4D97-AF65-F5344CB8AC3E}">
        <p14:creationId xmlns:p14="http://schemas.microsoft.com/office/powerpoint/2010/main" val="1855238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b="1" dirty="0"/>
              <a:t>It takes a village to support OAS and the duties and initiatives of the SUA!</a:t>
            </a:r>
          </a:p>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38</a:t>
            </a:fld>
            <a:endParaRPr lang="en-US"/>
          </a:p>
        </p:txBody>
      </p:sp>
    </p:spTree>
    <p:extLst>
      <p:ext uri="{BB962C8B-B14F-4D97-AF65-F5344CB8AC3E}">
        <p14:creationId xmlns:p14="http://schemas.microsoft.com/office/powerpoint/2010/main" val="57078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VA DARS is the SUA and most, but not all, of the SUA roles are implemented through the Office for Aging Services under the Division</a:t>
            </a:r>
            <a:r>
              <a:rPr lang="en-US" baseline="0" dirty="0" smtClean="0"/>
              <a:t> for Community Living.</a:t>
            </a:r>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9</a:t>
            </a:fld>
            <a:endParaRPr lang="en-US"/>
          </a:p>
        </p:txBody>
      </p:sp>
    </p:spTree>
    <p:extLst>
      <p:ext uri="{BB962C8B-B14F-4D97-AF65-F5344CB8AC3E}">
        <p14:creationId xmlns:p14="http://schemas.microsoft.com/office/powerpoint/2010/main" val="83356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4F03-02BC-4128-9F1C-7E666B86B5C6}" type="slidenum">
              <a:rPr lang="en-US" smtClean="0"/>
              <a:t>10</a:t>
            </a:fld>
            <a:endParaRPr lang="en-US"/>
          </a:p>
        </p:txBody>
      </p:sp>
    </p:spTree>
    <p:extLst>
      <p:ext uri="{BB962C8B-B14F-4D97-AF65-F5344CB8AC3E}">
        <p14:creationId xmlns:p14="http://schemas.microsoft.com/office/powerpoint/2010/main" val="341228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4F03-02BC-4128-9F1C-7E666B86B5C6}" type="slidenum">
              <a:rPr lang="en-US" smtClean="0"/>
              <a:t>12</a:t>
            </a:fld>
            <a:endParaRPr lang="en-US"/>
          </a:p>
        </p:txBody>
      </p:sp>
    </p:spTree>
    <p:extLst>
      <p:ext uri="{BB962C8B-B14F-4D97-AF65-F5344CB8AC3E}">
        <p14:creationId xmlns:p14="http://schemas.microsoft.com/office/powerpoint/2010/main" val="31437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4F03-02BC-4128-9F1C-7E666B86B5C6}" type="slidenum">
              <a:rPr lang="en-US" smtClean="0"/>
              <a:t>13</a:t>
            </a:fld>
            <a:endParaRPr lang="en-US"/>
          </a:p>
        </p:txBody>
      </p:sp>
    </p:spTree>
    <p:extLst>
      <p:ext uri="{BB962C8B-B14F-4D97-AF65-F5344CB8AC3E}">
        <p14:creationId xmlns:p14="http://schemas.microsoft.com/office/powerpoint/2010/main" val="366548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18</a:t>
            </a:fld>
            <a:endParaRPr lang="en-US"/>
          </a:p>
        </p:txBody>
      </p:sp>
    </p:spTree>
    <p:extLst>
      <p:ext uri="{BB962C8B-B14F-4D97-AF65-F5344CB8AC3E}">
        <p14:creationId xmlns:p14="http://schemas.microsoft.com/office/powerpoint/2010/main" val="339309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2664F03-02BC-4128-9F1C-7E666B86B5C6}" type="slidenum">
              <a:rPr lang="en-US" smtClean="0"/>
              <a:t>19</a:t>
            </a:fld>
            <a:endParaRPr lang="en-US"/>
          </a:p>
        </p:txBody>
      </p:sp>
    </p:spTree>
    <p:extLst>
      <p:ext uri="{BB962C8B-B14F-4D97-AF65-F5344CB8AC3E}">
        <p14:creationId xmlns:p14="http://schemas.microsoft.com/office/powerpoint/2010/main" val="2337500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4F03-02BC-4128-9F1C-7E666B86B5C6}" type="slidenum">
              <a:rPr lang="en-US" smtClean="0"/>
              <a:t>20</a:t>
            </a:fld>
            <a:endParaRPr lang="en-US"/>
          </a:p>
        </p:txBody>
      </p:sp>
    </p:spTree>
    <p:extLst>
      <p:ext uri="{BB962C8B-B14F-4D97-AF65-F5344CB8AC3E}">
        <p14:creationId xmlns:p14="http://schemas.microsoft.com/office/powerpoint/2010/main" val="164279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2664F03-02BC-4128-9F1C-7E666B86B5C6}"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81469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4311"/>
            <a:ext cx="7772400" cy="1470025"/>
          </a:xfrm>
        </p:spPr>
        <p:txBody>
          <a:bodyPr/>
          <a:lstStyle>
            <a:lvl1pPr>
              <a:defRPr b="0">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5257800"/>
            <a:ext cx="6400800" cy="6858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5CA71C7-37D5-4055-8B40-13EB5BA88C51}"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87F35-5667-408D-91A5-3DE5FED0E8C5}" type="slidenum">
              <a:rPr lang="en-US" smtClean="0"/>
              <a:pPr/>
              <a:t>‹#›</a:t>
            </a:fld>
            <a:endParaRPr lang="en-US"/>
          </a:p>
        </p:txBody>
      </p:sp>
    </p:spTree>
    <p:extLst>
      <p:ext uri="{BB962C8B-B14F-4D97-AF65-F5344CB8AC3E}">
        <p14:creationId xmlns:p14="http://schemas.microsoft.com/office/powerpoint/2010/main" val="240337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471A3-827C-4E06-BFB8-27631691E15B}"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306480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471A3-827C-4E06-BFB8-27631691E15B}"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2576961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071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462A33-049A-4324-83D2-D5A2C6DC985F}"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263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62A33-049A-4324-83D2-D5A2C6DC985F}"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3613296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462A33-049A-4324-83D2-D5A2C6DC985F}"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327860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462A33-049A-4324-83D2-D5A2C6DC985F}" type="datetimeFigureOut">
              <a:rPr lang="en-US" smtClean="0"/>
              <a:pPr/>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338834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462A33-049A-4324-83D2-D5A2C6DC985F}" type="datetimeFigureOut">
              <a:rPr lang="en-US" smtClean="0"/>
              <a:pPr/>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2109551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62A33-049A-4324-83D2-D5A2C6DC985F}" type="datetimeFigureOut">
              <a:rPr lang="en-US" smtClean="0"/>
              <a:pPr/>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2128407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62A33-049A-4324-83D2-D5A2C6DC985F}"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26458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A71C7-37D5-4055-8B40-13EB5BA88C51}" type="datetimeFigureOut">
              <a:rPr lang="en-US" smtClean="0"/>
              <a:pPr/>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87F35-5667-408D-91A5-3DE5FED0E8C5}" type="slidenum">
              <a:rPr lang="en-US" smtClean="0"/>
              <a:pPr/>
              <a:t>‹#›</a:t>
            </a:fld>
            <a:endParaRPr lang="en-US"/>
          </a:p>
        </p:txBody>
      </p:sp>
    </p:spTree>
    <p:extLst>
      <p:ext uri="{BB962C8B-B14F-4D97-AF65-F5344CB8AC3E}">
        <p14:creationId xmlns:p14="http://schemas.microsoft.com/office/powerpoint/2010/main" val="2986505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62A33-049A-4324-83D2-D5A2C6DC985F}"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162301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7471A3-827C-4E06-BFB8-27631691E15B}"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222029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438400"/>
            <a:ext cx="8229600" cy="327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7471A3-827C-4E06-BFB8-27631691E15B}"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247318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471A3-827C-4E06-BFB8-27631691E15B}"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213790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560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60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7471A3-827C-4E06-BFB8-27631691E15B}"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416864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7471A3-827C-4E06-BFB8-27631691E15B}" type="datetimeFigureOut">
              <a:rPr lang="en-US" smtClean="0"/>
              <a:pPr/>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51943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7471A3-827C-4E06-BFB8-27631691E15B}" type="datetimeFigureOut">
              <a:rPr lang="en-US" smtClean="0"/>
              <a:pPr/>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144444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471A3-827C-4E06-BFB8-27631691E15B}" type="datetimeFigureOut">
              <a:rPr lang="en-US" smtClean="0"/>
              <a:pPr/>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569688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A71C7-37D5-4055-8B40-13EB5BA88C51}" type="datetimeFigureOut">
              <a:rPr lang="en-US" smtClean="0"/>
              <a:pPr/>
              <a:t>9/28/2020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87F35-5667-408D-91A5-3DE5FED0E8C5}" type="slidenum">
              <a:rPr lang="en-US" smtClean="0"/>
              <a:pPr/>
              <a:t>‹#›</a:t>
            </a:fld>
            <a:endParaRPr lang="en-US"/>
          </a:p>
        </p:txBody>
      </p:sp>
      <p:pic>
        <p:nvPicPr>
          <p:cNvPr id="12" name="Picture 11" descr="DARS logo. Virginia Department for Agina and Rehabiliative Services. Supporting virginians efforts to secure independence and employoment. photos of three people in work settings.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108062"/>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471A3-827C-4E06-BFB8-27631691E15B}" type="datetimeFigureOut">
              <a:rPr lang="en-US" smtClean="0"/>
              <a:pPr/>
              <a:t>9/28/2020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36BD3-1654-4949-AACE-02E75644D917}" type="slidenum">
              <a:rPr lang="en-US" smtClean="0"/>
              <a:pPr/>
              <a:t>‹#›</a:t>
            </a:fld>
            <a:endParaRPr lang="en-US"/>
          </a:p>
        </p:txBody>
      </p:sp>
      <p:pic>
        <p:nvPicPr>
          <p:cNvPr id="9" name="Picture 8" descr="DARS logo; www.vadars.org; social media icon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32745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62A33-049A-4324-83D2-D5A2C6DC985F}" type="datetimeFigureOut">
              <a:rPr lang="en-US" smtClean="0"/>
              <a:pPr/>
              <a:t>9/28/2020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C97C6-909A-42E9-BD41-CA3C9AFA26C5}" type="slidenum">
              <a:rPr lang="en-US" smtClean="0"/>
              <a:pPr/>
              <a:t>‹#›</a:t>
            </a:fld>
            <a:endParaRPr lang="en-US"/>
          </a:p>
        </p:txBody>
      </p:sp>
      <p:pic>
        <p:nvPicPr>
          <p:cNvPr id="9" name="Picture 8" descr="DARS logo"/>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991" y="20273"/>
            <a:ext cx="9144000" cy="6858000"/>
          </a:xfrm>
          <a:prstGeom prst="rect">
            <a:avLst/>
          </a:prstGeom>
        </p:spPr>
      </p:pic>
    </p:spTree>
    <p:extLst>
      <p:ext uri="{BB962C8B-B14F-4D97-AF65-F5344CB8AC3E}">
        <p14:creationId xmlns:p14="http://schemas.microsoft.com/office/powerpoint/2010/main" val="45246398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4.xml"/><Relationship Id="rId7" Type="http://schemas.openxmlformats.org/officeDocument/2006/relationships/image" Target="../media/image13.png"/><Relationship Id="rId12" Type="http://schemas.openxmlformats.org/officeDocument/2006/relationships/image" Target="../media/image16.sv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openxmlformats.org/officeDocument/2006/relationships/image" Target="../media/image15.png"/><Relationship Id="rId5" Type="http://schemas.openxmlformats.org/officeDocument/2006/relationships/diagramColors" Target="../diagrams/colors4.xml"/><Relationship Id="rId10" Type="http://schemas.openxmlformats.org/officeDocument/2006/relationships/image" Target="../media/image14.svg"/><Relationship Id="rId4" Type="http://schemas.openxmlformats.org/officeDocument/2006/relationships/diagramQuickStyle" Target="../diagrams/quickStyle4.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8.wdp"/><Relationship Id="rId3" Type="http://schemas.openxmlformats.org/officeDocument/2006/relationships/image" Target="../media/image33.png"/><Relationship Id="rId7" Type="http://schemas.microsoft.com/office/2007/relationships/hdphoto" Target="../media/hdphoto6.wdp"/><Relationship Id="rId12" Type="http://schemas.openxmlformats.org/officeDocument/2006/relationships/image" Target="../media/image39.png"/><Relationship Id="rId17" Type="http://schemas.microsoft.com/office/2007/relationships/hdphoto" Target="../media/hdphoto10.wdp"/><Relationship Id="rId2" Type="http://schemas.openxmlformats.org/officeDocument/2006/relationships/notesSlide" Target="../notesSlides/notesSlide19.xml"/><Relationship Id="rId16"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35.png"/><Relationship Id="rId11" Type="http://schemas.microsoft.com/office/2007/relationships/hdphoto" Target="../media/hdphoto7.wdp"/><Relationship Id="rId5" Type="http://schemas.openxmlformats.org/officeDocument/2006/relationships/image" Target="../media/image34.png"/><Relationship Id="rId15" Type="http://schemas.microsoft.com/office/2007/relationships/hdphoto" Target="../media/hdphoto9.wdp"/><Relationship Id="rId10" Type="http://schemas.openxmlformats.org/officeDocument/2006/relationships/image" Target="../media/image38.png"/><Relationship Id="rId4" Type="http://schemas.microsoft.com/office/2007/relationships/hdphoto" Target="../media/hdphoto5.wdp"/><Relationship Id="rId9" Type="http://schemas.openxmlformats.org/officeDocument/2006/relationships/image" Target="../media/image37.pn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6200" y="3429000"/>
            <a:ext cx="9067800" cy="320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b="1" dirty="0" smtClean="0">
                <a:solidFill>
                  <a:schemeClr val="tx2"/>
                </a:solidFill>
                <a:latin typeface="Arial" panose="020B0604020202020204" pitchFamily="34" charset="0"/>
                <a:cs typeface="Arial" pitchFamily="34" charset="0"/>
              </a:rPr>
              <a:t/>
            </a:r>
            <a:br>
              <a:rPr lang="en-US" sz="4400" b="1" dirty="0" smtClean="0">
                <a:solidFill>
                  <a:schemeClr val="tx2"/>
                </a:solidFill>
                <a:latin typeface="Arial" panose="020B0604020202020204" pitchFamily="34" charset="0"/>
                <a:cs typeface="Arial" pitchFamily="34" charset="0"/>
              </a:rPr>
            </a:br>
            <a:r>
              <a:rPr lang="en-US" sz="3600" b="1" dirty="0" smtClean="0">
                <a:solidFill>
                  <a:schemeClr val="tx1"/>
                </a:solidFill>
                <a:latin typeface="Arial" panose="020B0604020202020204" pitchFamily="34" charset="0"/>
                <a:cs typeface="Arial" panose="020B0604020202020204" pitchFamily="34" charset="0"/>
              </a:rPr>
              <a:t>How Aging Services are Supported by</a:t>
            </a:r>
            <a:br>
              <a:rPr lang="en-US" sz="3600" b="1" dirty="0" smtClean="0">
                <a:solidFill>
                  <a:schemeClr val="tx1"/>
                </a:solidFill>
                <a:latin typeface="Arial" panose="020B0604020202020204" pitchFamily="34" charset="0"/>
                <a:cs typeface="Arial" panose="020B0604020202020204" pitchFamily="34" charset="0"/>
              </a:rPr>
            </a:br>
            <a:r>
              <a:rPr lang="en-US" sz="3600" b="1" dirty="0" smtClean="0">
                <a:solidFill>
                  <a:schemeClr val="tx1"/>
                </a:solidFill>
                <a:latin typeface="Arial" panose="020B0604020202020204" pitchFamily="34" charset="0"/>
                <a:cs typeface="Arial" panose="020B0604020202020204" pitchFamily="34" charset="0"/>
              </a:rPr>
              <a:t>Programs and Divisions within DARS</a:t>
            </a:r>
            <a:r>
              <a:rPr lang="en-US" sz="2400" b="1" dirty="0" smtClean="0">
                <a:solidFill>
                  <a:schemeClr val="tx1"/>
                </a:solidFill>
                <a:latin typeface="Arial" panose="020B0604020202020204" pitchFamily="34" charset="0"/>
                <a:cs typeface="Arial" panose="020B0604020202020204" pitchFamily="34" charset="0"/>
              </a:rPr>
              <a:t/>
            </a:r>
            <a:br>
              <a:rPr lang="en-US" sz="2400" b="1" dirty="0" smtClean="0">
                <a:solidFill>
                  <a:schemeClr val="tx1"/>
                </a:solidFill>
                <a:latin typeface="Arial" panose="020B0604020202020204" pitchFamily="34" charset="0"/>
                <a:cs typeface="Arial" panose="020B0604020202020204" pitchFamily="34" charset="0"/>
              </a:rPr>
            </a:br>
            <a:endParaRPr lang="en-US" sz="2400" b="1" dirty="0">
              <a:solidFill>
                <a:schemeClr val="tx1"/>
              </a:solidFill>
              <a:latin typeface="Arial" panose="020B0604020202020204" pitchFamily="34" charset="0"/>
              <a:cs typeface="Arial" panose="020B0604020202020204" pitchFamily="34" charset="0"/>
            </a:endParaRPr>
          </a:p>
          <a:p>
            <a:r>
              <a:rPr lang="en-US" sz="2400" b="1" dirty="0">
                <a:solidFill>
                  <a:schemeClr val="tx2"/>
                </a:solidFill>
                <a:latin typeface="Arial" panose="020B0604020202020204" pitchFamily="34" charset="0"/>
                <a:cs typeface="Arial" pitchFamily="34" charset="0"/>
              </a:rPr>
              <a:t>V4A </a:t>
            </a:r>
            <a:r>
              <a:rPr lang="en-US" sz="2400" b="1" dirty="0" smtClean="0">
                <a:solidFill>
                  <a:schemeClr val="tx2"/>
                </a:solidFill>
                <a:latin typeface="Arial" panose="020B0604020202020204" pitchFamily="34" charset="0"/>
                <a:cs typeface="Arial" pitchFamily="34" charset="0"/>
              </a:rPr>
              <a:t>Presentation</a:t>
            </a:r>
            <a:br>
              <a:rPr lang="en-US" sz="2400" b="1" dirty="0" smtClean="0">
                <a:solidFill>
                  <a:schemeClr val="tx2"/>
                </a:solidFill>
                <a:latin typeface="Arial" panose="020B0604020202020204" pitchFamily="34" charset="0"/>
                <a:cs typeface="Arial" pitchFamily="34" charset="0"/>
              </a:rPr>
            </a:br>
            <a:r>
              <a:rPr lang="en-US" sz="2400" dirty="0" smtClean="0">
                <a:solidFill>
                  <a:schemeClr val="tx2"/>
                </a:solidFill>
                <a:latin typeface="Arial" panose="020B0604020202020204" pitchFamily="34" charset="0"/>
                <a:cs typeface="Arial" panose="020B0604020202020204" pitchFamily="34" charset="0"/>
              </a:rPr>
              <a:t>September 25, 2020</a:t>
            </a:r>
            <a:endParaRPr lang="en-US" sz="2400" dirty="0">
              <a:solidFill>
                <a:schemeClr val="tx2"/>
              </a:solidFill>
              <a:latin typeface="Arial" pitchFamily="34" charset="0"/>
              <a:cs typeface="Arial" pitchFamily="34" charset="0"/>
            </a:endParaRPr>
          </a:p>
          <a:p>
            <a:pPr>
              <a:buFontTx/>
              <a:buNone/>
            </a:pPr>
            <a:r>
              <a:rPr lang="en-US" sz="2000" dirty="0" smtClean="0">
                <a:solidFill>
                  <a:schemeClr val="tx2"/>
                </a:solidFill>
                <a:latin typeface="Arial" pitchFamily="34" charset="0"/>
                <a:cs typeface="Arial" pitchFamily="34" charset="0"/>
              </a:rPr>
              <a:t>Via Zoom</a:t>
            </a:r>
            <a:endParaRPr lang="en-US" sz="2000" dirty="0">
              <a:solidFill>
                <a:schemeClr val="tx2"/>
              </a:solidFill>
              <a:latin typeface="Arial" pitchFamily="34" charset="0"/>
              <a:cs typeface="Arial" pitchFamily="34" charset="0"/>
            </a:endParaRPr>
          </a:p>
          <a:p>
            <a:pPr>
              <a:buFontTx/>
              <a:buNone/>
            </a:pPr>
            <a:endParaRPr lang="en-US" sz="2800" dirty="0">
              <a:solidFill>
                <a:schemeClr val="tx2"/>
              </a:solidFill>
            </a:endParaRPr>
          </a:p>
        </p:txBody>
      </p:sp>
    </p:spTree>
    <p:extLst>
      <p:ext uri="{BB962C8B-B14F-4D97-AF65-F5344CB8AC3E}">
        <p14:creationId xmlns:p14="http://schemas.microsoft.com/office/powerpoint/2010/main" val="739410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372C11-9747-A349-BC4D-572F5BFA2298}"/>
              </a:ext>
            </a:extLst>
          </p:cNvPr>
          <p:cNvSpPr txBox="1">
            <a:spLocks/>
          </p:cNvSpPr>
          <p:nvPr/>
        </p:nvSpPr>
        <p:spPr>
          <a:xfrm>
            <a:off x="192827" y="1000211"/>
            <a:ext cx="8698755" cy="11225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lumMod val="50000"/>
                  </a:schemeClr>
                </a:solidFill>
                <a:latin typeface="Arial" panose="020B0604020202020204" pitchFamily="34" charset="0"/>
                <a:cs typeface="Arial" panose="020B0604020202020204" pitchFamily="34" charset="0"/>
              </a:rPr>
              <a:t>DARS Organizational </a:t>
            </a:r>
            <a:r>
              <a:rPr lang="en-US" sz="3200" b="1" dirty="0" smtClean="0">
                <a:solidFill>
                  <a:schemeClr val="tx2">
                    <a:lumMod val="50000"/>
                  </a:schemeClr>
                </a:solidFill>
                <a:latin typeface="Arial" panose="020B0604020202020204" pitchFamily="34" charset="0"/>
                <a:cs typeface="Arial" panose="020B0604020202020204" pitchFamily="34" charset="0"/>
              </a:rPr>
              <a:t>Chart</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81000" y="1325674"/>
            <a:ext cx="1256411" cy="1572308"/>
          </a:xfrm>
          <a:prstGeom prst="rect">
            <a:avLst/>
          </a:prstGeom>
        </p:spPr>
      </p:pic>
      <p:pic>
        <p:nvPicPr>
          <p:cNvPr id="3" name="Picture 2"/>
          <p:cNvPicPr>
            <a:picLocks noChangeAspect="1"/>
          </p:cNvPicPr>
          <p:nvPr/>
        </p:nvPicPr>
        <p:blipFill>
          <a:blip r:embed="rId4"/>
          <a:stretch>
            <a:fillRect/>
          </a:stretch>
        </p:blipFill>
        <p:spPr>
          <a:xfrm>
            <a:off x="7543800" y="1325674"/>
            <a:ext cx="1294009" cy="1619359"/>
          </a:xfrm>
          <a:prstGeom prst="rect">
            <a:avLst/>
          </a:prstGeom>
        </p:spPr>
      </p:pic>
      <p:grpSp>
        <p:nvGrpSpPr>
          <p:cNvPr id="24" name="Group 23"/>
          <p:cNvGrpSpPr/>
          <p:nvPr/>
        </p:nvGrpSpPr>
        <p:grpSpPr>
          <a:xfrm>
            <a:off x="3563489" y="1909900"/>
            <a:ext cx="2076005" cy="484963"/>
            <a:chOff x="3563489" y="1909900"/>
            <a:chExt cx="2076005" cy="484963"/>
          </a:xfrm>
        </p:grpSpPr>
        <p:sp>
          <p:nvSpPr>
            <p:cNvPr id="5" name="Rectangle 4"/>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63489" y="1948544"/>
              <a:ext cx="2076005" cy="400110"/>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Commissioner</a:t>
              </a:r>
            </a:p>
            <a:p>
              <a:pPr algn="ctr"/>
              <a:r>
                <a:rPr lang="en-US" sz="1000" b="1" dirty="0" smtClean="0">
                  <a:solidFill>
                    <a:schemeClr val="bg1"/>
                  </a:solidFill>
                  <a:latin typeface="Arial" panose="020B0604020202020204" pitchFamily="34" charset="0"/>
                  <a:cs typeface="Arial" panose="020B0604020202020204" pitchFamily="34" charset="0"/>
                </a:rPr>
                <a:t>Kathryn A. Hayfield</a:t>
              </a:r>
              <a:endParaRPr lang="en-US" sz="1000" b="1" dirty="0">
                <a:solidFill>
                  <a:schemeClr val="bg1"/>
                </a:solidFill>
                <a:latin typeface="Arial" panose="020B0604020202020204" pitchFamily="34" charset="0"/>
                <a:cs typeface="Arial" panose="020B0604020202020204" pitchFamily="34" charset="0"/>
              </a:endParaRPr>
            </a:p>
          </p:txBody>
        </p:sp>
      </p:grpSp>
      <p:sp>
        <p:nvSpPr>
          <p:cNvPr id="15" name="TextBox 14"/>
          <p:cNvSpPr txBox="1"/>
          <p:nvPr/>
        </p:nvSpPr>
        <p:spPr>
          <a:xfrm>
            <a:off x="6034200" y="3408534"/>
            <a:ext cx="2076005" cy="461665"/>
          </a:xfrm>
          <a:prstGeom prst="rect">
            <a:avLst/>
          </a:prstGeom>
          <a:noFill/>
        </p:spPr>
        <p:txBody>
          <a:bodyPr wrap="squar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Commissioner</a:t>
            </a:r>
          </a:p>
          <a:p>
            <a:pPr algn="ctr"/>
            <a:r>
              <a:rPr lang="en-US" sz="1200" b="1" dirty="0" smtClean="0">
                <a:solidFill>
                  <a:schemeClr val="bg1"/>
                </a:solidFill>
                <a:latin typeface="Arial" panose="020B0604020202020204" pitchFamily="34" charset="0"/>
                <a:cs typeface="Arial" panose="020B0604020202020204" pitchFamily="34" charset="0"/>
              </a:rPr>
              <a:t>Kathryn A. Hayfield</a:t>
            </a:r>
            <a:endParaRPr lang="en-US" sz="1200" b="1" dirty="0">
              <a:solidFill>
                <a:schemeClr val="bg1"/>
              </a:solidFill>
              <a:latin typeface="Arial" panose="020B0604020202020204" pitchFamily="34" charset="0"/>
              <a:cs typeface="Arial" panose="020B0604020202020204" pitchFamily="34" charset="0"/>
            </a:endParaRPr>
          </a:p>
        </p:txBody>
      </p:sp>
      <p:grpSp>
        <p:nvGrpSpPr>
          <p:cNvPr id="25" name="Group 24"/>
          <p:cNvGrpSpPr/>
          <p:nvPr/>
        </p:nvGrpSpPr>
        <p:grpSpPr>
          <a:xfrm>
            <a:off x="5330834" y="2383972"/>
            <a:ext cx="2076005" cy="553998"/>
            <a:chOff x="3563489" y="1880853"/>
            <a:chExt cx="2076005" cy="553998"/>
          </a:xfrm>
        </p:grpSpPr>
        <p:sp>
          <p:nvSpPr>
            <p:cNvPr id="26" name="Rectangle 25"/>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563489" y="1880853"/>
              <a:ext cx="2076005" cy="553998"/>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Assistant to the</a:t>
              </a:r>
              <a:br>
                <a:rPr lang="en-US" sz="1000" dirty="0" smtClean="0">
                  <a:solidFill>
                    <a:schemeClr val="bg1"/>
                  </a:solidFill>
                  <a:latin typeface="Arial" panose="020B0604020202020204" pitchFamily="34" charset="0"/>
                  <a:cs typeface="Arial" panose="020B0604020202020204" pitchFamily="34" charset="0"/>
                </a:rPr>
              </a:br>
              <a:r>
                <a:rPr lang="en-US" sz="1000" dirty="0" smtClean="0">
                  <a:solidFill>
                    <a:schemeClr val="bg1"/>
                  </a:solidFill>
                  <a:latin typeface="Arial" panose="020B0604020202020204" pitchFamily="34" charset="0"/>
                  <a:cs typeface="Arial" panose="020B0604020202020204" pitchFamily="34" charset="0"/>
                </a:rPr>
                <a:t>Commissioner</a:t>
              </a:r>
            </a:p>
            <a:p>
              <a:pPr algn="ctr"/>
              <a:r>
                <a:rPr lang="en-US" sz="1000" b="1" dirty="0" smtClean="0">
                  <a:solidFill>
                    <a:schemeClr val="bg1"/>
                  </a:solidFill>
                  <a:latin typeface="Arial" panose="020B0604020202020204" pitchFamily="34" charset="0"/>
                  <a:cs typeface="Arial" panose="020B0604020202020204" pitchFamily="34" charset="0"/>
                </a:rPr>
                <a:t>Vacant</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28" name="Group 27"/>
          <p:cNvGrpSpPr/>
          <p:nvPr/>
        </p:nvGrpSpPr>
        <p:grpSpPr>
          <a:xfrm>
            <a:off x="6150428" y="2971800"/>
            <a:ext cx="2076005" cy="553998"/>
            <a:chOff x="3541717" y="1883158"/>
            <a:chExt cx="2076005" cy="553998"/>
          </a:xfrm>
        </p:grpSpPr>
        <p:sp>
          <p:nvSpPr>
            <p:cNvPr id="29" name="Rectangle 28"/>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541717" y="1883158"/>
              <a:ext cx="2076005" cy="553998"/>
            </a:xfrm>
            <a:prstGeom prst="rect">
              <a:avLst/>
            </a:prstGeom>
            <a:noFill/>
          </p:spPr>
          <p:txBody>
            <a:bodyPr wrap="square" rtlCol="0">
              <a:spAutoFit/>
            </a:bodyPr>
            <a:lstStyle/>
            <a:p>
              <a:pPr algn="ctr"/>
              <a:r>
                <a:rPr lang="en-US" sz="1000" spc="-20" dirty="0" smtClean="0">
                  <a:solidFill>
                    <a:schemeClr val="bg1"/>
                  </a:solidFill>
                  <a:latin typeface="Arial" panose="020B0604020202020204" pitchFamily="34" charset="0"/>
                  <a:cs typeface="Arial" panose="020B0604020202020204" pitchFamily="34" charset="0"/>
                </a:rPr>
                <a:t>Fiscal and General Services</a:t>
              </a:r>
              <a:br>
                <a:rPr lang="en-US" sz="1000" spc="-20" dirty="0" smtClean="0">
                  <a:solidFill>
                    <a:schemeClr val="bg1"/>
                  </a:solidFill>
                  <a:latin typeface="Arial" panose="020B0604020202020204" pitchFamily="34" charset="0"/>
                  <a:cs typeface="Arial" panose="020B0604020202020204" pitchFamily="34" charset="0"/>
                </a:rPr>
              </a:br>
              <a:r>
                <a:rPr lang="en-US" sz="1000" dirty="0" smtClean="0">
                  <a:solidFill>
                    <a:schemeClr val="bg1"/>
                  </a:solidFill>
                  <a:latin typeface="Arial" panose="020B0604020202020204" pitchFamily="34" charset="0"/>
                  <a:cs typeface="Arial" panose="020B0604020202020204" pitchFamily="34" charset="0"/>
                </a:rPr>
                <a:t>Chief Financial Officer</a:t>
              </a:r>
            </a:p>
            <a:p>
              <a:pPr algn="ctr"/>
              <a:r>
                <a:rPr lang="en-US" sz="1000" b="1" dirty="0" smtClean="0">
                  <a:solidFill>
                    <a:schemeClr val="bg1"/>
                  </a:solidFill>
                  <a:latin typeface="Arial" panose="020B0604020202020204" pitchFamily="34" charset="0"/>
                  <a:cs typeface="Arial" panose="020B0604020202020204" pitchFamily="34" charset="0"/>
                </a:rPr>
                <a:t>John Thaniel</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31" name="Group 30"/>
          <p:cNvGrpSpPr/>
          <p:nvPr/>
        </p:nvGrpSpPr>
        <p:grpSpPr>
          <a:xfrm>
            <a:off x="1009205" y="2971800"/>
            <a:ext cx="2076005" cy="553998"/>
            <a:chOff x="3563489" y="1878542"/>
            <a:chExt cx="2076005" cy="553998"/>
          </a:xfrm>
        </p:grpSpPr>
        <p:sp>
          <p:nvSpPr>
            <p:cNvPr id="32" name="Rectangle 31"/>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563489" y="1878542"/>
              <a:ext cx="2076005" cy="553998"/>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Chief Deputy</a:t>
              </a:r>
              <a:br>
                <a:rPr lang="en-US" sz="1000" dirty="0" smtClean="0">
                  <a:solidFill>
                    <a:schemeClr val="bg1"/>
                  </a:solidFill>
                  <a:latin typeface="Arial" panose="020B0604020202020204" pitchFamily="34" charset="0"/>
                  <a:cs typeface="Arial" panose="020B0604020202020204" pitchFamily="34" charset="0"/>
                </a:rPr>
              </a:br>
              <a:r>
                <a:rPr lang="en-US" sz="1000" dirty="0" smtClean="0">
                  <a:solidFill>
                    <a:schemeClr val="bg1"/>
                  </a:solidFill>
                  <a:latin typeface="Arial" panose="020B0604020202020204" pitchFamily="34" charset="0"/>
                  <a:cs typeface="Arial" panose="020B0604020202020204" pitchFamily="34" charset="0"/>
                </a:rPr>
                <a:t>Commissioner</a:t>
              </a:r>
            </a:p>
            <a:p>
              <a:pPr algn="ctr"/>
              <a:r>
                <a:rPr lang="en-US" sz="1000" b="1" dirty="0" smtClean="0">
                  <a:solidFill>
                    <a:schemeClr val="bg1"/>
                  </a:solidFill>
                  <a:latin typeface="Arial" panose="020B0604020202020204" pitchFamily="34" charset="0"/>
                  <a:cs typeface="Arial" panose="020B0604020202020204" pitchFamily="34" charset="0"/>
                </a:rPr>
                <a:t>Scott Grimes</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34" name="Group 33"/>
          <p:cNvGrpSpPr/>
          <p:nvPr/>
        </p:nvGrpSpPr>
        <p:grpSpPr>
          <a:xfrm>
            <a:off x="33351" y="3585474"/>
            <a:ext cx="2076005" cy="484963"/>
            <a:chOff x="3563489" y="1909900"/>
            <a:chExt cx="2076005" cy="484963"/>
          </a:xfrm>
        </p:grpSpPr>
        <p:sp>
          <p:nvSpPr>
            <p:cNvPr id="35" name="Rectangle 34"/>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63489" y="1948544"/>
              <a:ext cx="2076005" cy="400110"/>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Division of</a:t>
              </a:r>
              <a:br>
                <a:rPr lang="en-US" sz="1000" dirty="0" smtClean="0">
                  <a:solidFill>
                    <a:schemeClr val="bg1"/>
                  </a:solidFill>
                  <a:latin typeface="Arial" panose="020B0604020202020204" pitchFamily="34" charset="0"/>
                  <a:cs typeface="Arial" panose="020B0604020202020204" pitchFamily="34" charset="0"/>
                </a:rPr>
              </a:br>
              <a:r>
                <a:rPr lang="en-US" sz="1000" dirty="0" smtClean="0">
                  <a:solidFill>
                    <a:schemeClr val="bg1"/>
                  </a:solidFill>
                  <a:latin typeface="Arial" panose="020B0604020202020204" pitchFamily="34" charset="0"/>
                  <a:cs typeface="Arial" panose="020B0604020202020204" pitchFamily="34" charset="0"/>
                </a:rPr>
                <a:t>Human Resources</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37" name="Group 36"/>
          <p:cNvGrpSpPr/>
          <p:nvPr/>
        </p:nvGrpSpPr>
        <p:grpSpPr>
          <a:xfrm>
            <a:off x="33351" y="4148941"/>
            <a:ext cx="2076005" cy="553998"/>
            <a:chOff x="3563489" y="1883228"/>
            <a:chExt cx="2076005" cy="553998"/>
          </a:xfrm>
        </p:grpSpPr>
        <p:sp>
          <p:nvSpPr>
            <p:cNvPr id="38" name="Rectangle 37"/>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563489" y="1883228"/>
              <a:ext cx="2076005" cy="553998"/>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Information Services</a:t>
              </a:r>
              <a:br>
                <a:rPr lang="en-US" sz="1000" dirty="0" smtClean="0">
                  <a:solidFill>
                    <a:schemeClr val="bg1"/>
                  </a:solidFill>
                  <a:latin typeface="Arial" panose="020B0604020202020204" pitchFamily="34" charset="0"/>
                  <a:cs typeface="Arial" panose="020B0604020202020204" pitchFamily="34" charset="0"/>
                </a:rPr>
              </a:br>
              <a:r>
                <a:rPr lang="en-US" sz="1000" dirty="0" smtClean="0">
                  <a:solidFill>
                    <a:schemeClr val="bg1"/>
                  </a:solidFill>
                  <a:latin typeface="Arial" panose="020B0604020202020204" pitchFamily="34" charset="0"/>
                  <a:cs typeface="Arial" panose="020B0604020202020204" pitchFamily="34" charset="0"/>
                </a:rPr>
                <a:t>Chief Information Officer</a:t>
              </a:r>
            </a:p>
            <a:p>
              <a:pPr algn="ctr"/>
              <a:r>
                <a:rPr lang="en-US" sz="1000" b="1" dirty="0" smtClean="0">
                  <a:solidFill>
                    <a:schemeClr val="bg1"/>
                  </a:solidFill>
                  <a:latin typeface="Arial" panose="020B0604020202020204" pitchFamily="34" charset="0"/>
                  <a:cs typeface="Arial" panose="020B0604020202020204" pitchFamily="34" charset="0"/>
                </a:rPr>
                <a:t>Lee Tinsley</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40" name="Group 39"/>
          <p:cNvGrpSpPr/>
          <p:nvPr/>
        </p:nvGrpSpPr>
        <p:grpSpPr>
          <a:xfrm>
            <a:off x="14203" y="4750501"/>
            <a:ext cx="2076005" cy="484963"/>
            <a:chOff x="3563489" y="1909900"/>
            <a:chExt cx="2076005" cy="484963"/>
          </a:xfrm>
        </p:grpSpPr>
        <p:sp>
          <p:nvSpPr>
            <p:cNvPr id="41" name="Rectangle 40"/>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563489" y="1948544"/>
              <a:ext cx="2076005" cy="400110"/>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Communications Manager</a:t>
              </a:r>
            </a:p>
            <a:p>
              <a:pPr algn="ctr"/>
              <a:r>
                <a:rPr lang="en-US" sz="1000" b="1" dirty="0" smtClean="0">
                  <a:solidFill>
                    <a:schemeClr val="bg1"/>
                  </a:solidFill>
                  <a:latin typeface="Arial" panose="020B0604020202020204" pitchFamily="34" charset="0"/>
                  <a:cs typeface="Arial" panose="020B0604020202020204" pitchFamily="34" charset="0"/>
                </a:rPr>
                <a:t>Betsy </a:t>
              </a:r>
              <a:r>
                <a:rPr lang="en-US" sz="1000" b="1" dirty="0" err="1" smtClean="0">
                  <a:solidFill>
                    <a:schemeClr val="bg1"/>
                  </a:solidFill>
                  <a:latin typeface="Arial" panose="020B0604020202020204" pitchFamily="34" charset="0"/>
                  <a:cs typeface="Arial" panose="020B0604020202020204" pitchFamily="34" charset="0"/>
                </a:rPr>
                <a:t>McElfresh</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43" name="Group 42"/>
          <p:cNvGrpSpPr/>
          <p:nvPr/>
        </p:nvGrpSpPr>
        <p:grpSpPr>
          <a:xfrm>
            <a:off x="2612927" y="3572328"/>
            <a:ext cx="2076005" cy="553998"/>
            <a:chOff x="3552603" y="1898304"/>
            <a:chExt cx="2076005" cy="553998"/>
          </a:xfrm>
        </p:grpSpPr>
        <p:sp>
          <p:nvSpPr>
            <p:cNvPr id="44" name="Rectangle 43"/>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52603" y="1898304"/>
              <a:ext cx="2076005" cy="553998"/>
            </a:xfrm>
            <a:prstGeom prst="rect">
              <a:avLst/>
            </a:prstGeom>
            <a:noFill/>
          </p:spPr>
          <p:txBody>
            <a:bodyPr wrap="square" rtlCol="0">
              <a:spAutoFit/>
            </a:bodyPr>
            <a:lstStyle/>
            <a:p>
              <a:pPr algn="ctr"/>
              <a:r>
                <a:rPr lang="en-US" sz="1000" spc="-30" dirty="0" err="1" smtClean="0">
                  <a:solidFill>
                    <a:schemeClr val="bg1"/>
                  </a:solidFill>
                  <a:latin typeface="Arial" panose="020B0604020202020204" pitchFamily="34" charset="0"/>
                  <a:cs typeface="Arial" panose="020B0604020202020204" pitchFamily="34" charset="0"/>
                </a:rPr>
                <a:t>Div</a:t>
              </a:r>
              <a:r>
                <a:rPr lang="en-US" sz="1000" spc="-30" dirty="0" smtClean="0">
                  <a:solidFill>
                    <a:schemeClr val="bg1"/>
                  </a:solidFill>
                  <a:latin typeface="Arial" panose="020B0604020202020204" pitchFamily="34" charset="0"/>
                  <a:cs typeface="Arial" panose="020B0604020202020204" pitchFamily="34" charset="0"/>
                </a:rPr>
                <a:t> of Rehabilitative Services </a:t>
              </a:r>
              <a:r>
                <a:rPr lang="en-US" sz="1000" dirty="0" smtClean="0">
                  <a:solidFill>
                    <a:schemeClr val="bg1"/>
                  </a:solidFill>
                  <a:latin typeface="Arial" panose="020B0604020202020204" pitchFamily="34" charset="0"/>
                  <a:cs typeface="Arial" panose="020B0604020202020204" pitchFamily="34" charset="0"/>
                </a:rPr>
                <a:t>Deputy Commissioner</a:t>
              </a:r>
            </a:p>
            <a:p>
              <a:pPr algn="ctr"/>
              <a:r>
                <a:rPr lang="en-US" sz="1000" b="1" dirty="0" smtClean="0">
                  <a:solidFill>
                    <a:schemeClr val="bg1"/>
                  </a:solidFill>
                  <a:latin typeface="Arial" panose="020B0604020202020204" pitchFamily="34" charset="0"/>
                  <a:cs typeface="Arial" panose="020B0604020202020204" pitchFamily="34" charset="0"/>
                </a:rPr>
                <a:t>Dale Batten</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46" name="Group 45"/>
          <p:cNvGrpSpPr/>
          <p:nvPr/>
        </p:nvGrpSpPr>
        <p:grpSpPr>
          <a:xfrm>
            <a:off x="4510551" y="3565686"/>
            <a:ext cx="2076005" cy="670338"/>
            <a:chOff x="3563489" y="1890374"/>
            <a:chExt cx="2076005" cy="670338"/>
          </a:xfrm>
        </p:grpSpPr>
        <p:sp>
          <p:nvSpPr>
            <p:cNvPr id="47" name="Rectangle 46"/>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563489" y="1890374"/>
              <a:ext cx="2076005" cy="670338"/>
            </a:xfrm>
            <a:prstGeom prst="rect">
              <a:avLst/>
            </a:prstGeom>
            <a:noFill/>
          </p:spPr>
          <p:txBody>
            <a:bodyPr wrap="square" rtlCol="0">
              <a:spAutoFit/>
            </a:bodyPr>
            <a:lstStyle/>
            <a:p>
              <a:pPr algn="ctr"/>
              <a:r>
                <a:rPr lang="en-US" sz="950" spc="-30" dirty="0" smtClean="0">
                  <a:solidFill>
                    <a:schemeClr val="bg1"/>
                  </a:solidFill>
                  <a:latin typeface="Arial" panose="020B0604020202020204" pitchFamily="34" charset="0"/>
                  <a:cs typeface="Arial" panose="020B0604020202020204" pitchFamily="34" charset="0"/>
                </a:rPr>
                <a:t>Division for Community Living</a:t>
              </a:r>
              <a:br>
                <a:rPr lang="en-US" sz="950" spc="-30" dirty="0" smtClean="0">
                  <a:solidFill>
                    <a:schemeClr val="bg1"/>
                  </a:solidFill>
                  <a:latin typeface="Arial" panose="020B0604020202020204" pitchFamily="34" charset="0"/>
                  <a:cs typeface="Arial" panose="020B0604020202020204" pitchFamily="34" charset="0"/>
                </a:rPr>
              </a:br>
              <a:r>
                <a:rPr lang="en-US" sz="950" spc="-30" dirty="0" smtClean="0">
                  <a:solidFill>
                    <a:schemeClr val="bg1"/>
                  </a:solidFill>
                  <a:latin typeface="Arial" panose="020B0604020202020204" pitchFamily="34" charset="0"/>
                  <a:cs typeface="Arial" panose="020B0604020202020204" pitchFamily="34" charset="0"/>
                </a:rPr>
                <a:t>Deputy Commissioner</a:t>
              </a:r>
            </a:p>
            <a:p>
              <a:pPr algn="ctr"/>
              <a:r>
                <a:rPr lang="en-US" sz="1000" b="1" dirty="0" smtClean="0">
                  <a:solidFill>
                    <a:schemeClr val="bg1"/>
                  </a:solidFill>
                  <a:latin typeface="Arial" panose="020B0604020202020204" pitchFamily="34" charset="0"/>
                  <a:cs typeface="Arial" panose="020B0604020202020204" pitchFamily="34" charset="0"/>
                </a:rPr>
                <a:t>Marcia DuBois</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49" name="Group 48"/>
          <p:cNvGrpSpPr/>
          <p:nvPr/>
        </p:nvGrpSpPr>
        <p:grpSpPr>
          <a:xfrm>
            <a:off x="2612926" y="4142922"/>
            <a:ext cx="2076005" cy="538609"/>
            <a:chOff x="3563489" y="1879580"/>
            <a:chExt cx="2076005" cy="538609"/>
          </a:xfrm>
        </p:grpSpPr>
        <p:sp>
          <p:nvSpPr>
            <p:cNvPr id="50" name="Rectangle 49"/>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563489" y="1879580"/>
              <a:ext cx="2076005" cy="538609"/>
            </a:xfrm>
            <a:prstGeom prst="rect">
              <a:avLst/>
            </a:prstGeom>
            <a:noFill/>
          </p:spPr>
          <p:txBody>
            <a:bodyPr wrap="square" rtlCol="0">
              <a:spAutoFit/>
            </a:bodyPr>
            <a:lstStyle/>
            <a:p>
              <a:pPr algn="ctr"/>
              <a:r>
                <a:rPr lang="en-US" sz="900" spc="-30" dirty="0" smtClean="0">
                  <a:solidFill>
                    <a:schemeClr val="bg1"/>
                  </a:solidFill>
                  <a:latin typeface="Arial" panose="020B0604020202020204" pitchFamily="34" charset="0"/>
                  <a:cs typeface="Arial" panose="020B0604020202020204" pitchFamily="34" charset="0"/>
                </a:rPr>
                <a:t>Disability Determination</a:t>
              </a:r>
              <a:br>
                <a:rPr lang="en-US" sz="900" spc="-30" dirty="0" smtClean="0">
                  <a:solidFill>
                    <a:schemeClr val="bg1"/>
                  </a:solidFill>
                  <a:latin typeface="Arial" panose="020B0604020202020204" pitchFamily="34" charset="0"/>
                  <a:cs typeface="Arial" panose="020B0604020202020204" pitchFamily="34" charset="0"/>
                </a:rPr>
              </a:br>
              <a:r>
                <a:rPr lang="en-US" sz="900" spc="-30" dirty="0" smtClean="0">
                  <a:solidFill>
                    <a:schemeClr val="bg1"/>
                  </a:solidFill>
                  <a:latin typeface="Arial" panose="020B0604020202020204" pitchFamily="34" charset="0"/>
                  <a:cs typeface="Arial" panose="020B0604020202020204" pitchFamily="34" charset="0"/>
                </a:rPr>
                <a:t>Services Deputy Commissioner </a:t>
              </a:r>
            </a:p>
            <a:p>
              <a:pPr algn="ctr"/>
              <a:r>
                <a:rPr lang="en-US" sz="1000" b="1" dirty="0" smtClean="0">
                  <a:solidFill>
                    <a:schemeClr val="bg1"/>
                  </a:solidFill>
                  <a:latin typeface="Arial" panose="020B0604020202020204" pitchFamily="34" charset="0"/>
                  <a:cs typeface="Arial" panose="020B0604020202020204" pitchFamily="34" charset="0"/>
                </a:rPr>
                <a:t>Leon Scales</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52" name="Group 51"/>
          <p:cNvGrpSpPr/>
          <p:nvPr/>
        </p:nvGrpSpPr>
        <p:grpSpPr>
          <a:xfrm>
            <a:off x="2612926" y="4713514"/>
            <a:ext cx="2076005" cy="553998"/>
            <a:chOff x="3563489" y="1883394"/>
            <a:chExt cx="2076005" cy="553998"/>
          </a:xfrm>
        </p:grpSpPr>
        <p:sp>
          <p:nvSpPr>
            <p:cNvPr id="53" name="Rectangle 52"/>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563489" y="1883394"/>
              <a:ext cx="2076005" cy="553998"/>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State Long-Term Care Ombudsman</a:t>
              </a:r>
            </a:p>
            <a:p>
              <a:pPr algn="ctr"/>
              <a:r>
                <a:rPr lang="en-US" sz="1000" b="1" dirty="0" smtClean="0">
                  <a:solidFill>
                    <a:schemeClr val="bg1"/>
                  </a:solidFill>
                  <a:latin typeface="Arial" panose="020B0604020202020204" pitchFamily="34" charset="0"/>
                  <a:cs typeface="Arial" panose="020B0604020202020204" pitchFamily="34" charset="0"/>
                </a:rPr>
                <a:t>Joani Latimer</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55" name="Group 54"/>
          <p:cNvGrpSpPr/>
          <p:nvPr/>
        </p:nvGrpSpPr>
        <p:grpSpPr>
          <a:xfrm>
            <a:off x="2601686" y="5309055"/>
            <a:ext cx="2076005" cy="553998"/>
            <a:chOff x="3563489" y="1883228"/>
            <a:chExt cx="2076005" cy="553998"/>
          </a:xfrm>
        </p:grpSpPr>
        <p:sp>
          <p:nvSpPr>
            <p:cNvPr id="56" name="Rectangle 55"/>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63489" y="1883228"/>
              <a:ext cx="2076005" cy="553998"/>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Information Security</a:t>
              </a:r>
              <a:br>
                <a:rPr lang="en-US" sz="1000" dirty="0" smtClean="0">
                  <a:solidFill>
                    <a:schemeClr val="bg1"/>
                  </a:solidFill>
                  <a:latin typeface="Arial" panose="020B0604020202020204" pitchFamily="34" charset="0"/>
                  <a:cs typeface="Arial" panose="020B0604020202020204" pitchFamily="34" charset="0"/>
                </a:rPr>
              </a:br>
              <a:r>
                <a:rPr lang="en-US" sz="1000" dirty="0" smtClean="0">
                  <a:solidFill>
                    <a:schemeClr val="bg1"/>
                  </a:solidFill>
                  <a:latin typeface="Arial" panose="020B0604020202020204" pitchFamily="34" charset="0"/>
                  <a:cs typeface="Arial" panose="020B0604020202020204" pitchFamily="34" charset="0"/>
                </a:rPr>
                <a:t>Officer</a:t>
              </a:r>
            </a:p>
            <a:p>
              <a:pPr algn="ctr"/>
              <a:r>
                <a:rPr lang="en-US" sz="1000" b="1" dirty="0" err="1" smtClean="0">
                  <a:solidFill>
                    <a:schemeClr val="bg1"/>
                  </a:solidFill>
                  <a:latin typeface="Arial" panose="020B0604020202020204" pitchFamily="34" charset="0"/>
                  <a:cs typeface="Arial" panose="020B0604020202020204" pitchFamily="34" charset="0"/>
                </a:rPr>
                <a:t>Chandos</a:t>
              </a:r>
              <a:r>
                <a:rPr lang="en-US" sz="1000" b="1" dirty="0" smtClean="0">
                  <a:solidFill>
                    <a:schemeClr val="bg1"/>
                  </a:solidFill>
                  <a:latin typeface="Arial" panose="020B0604020202020204" pitchFamily="34" charset="0"/>
                  <a:cs typeface="Arial" panose="020B0604020202020204" pitchFamily="34" charset="0"/>
                </a:rPr>
                <a:t> </a:t>
              </a:r>
              <a:r>
                <a:rPr lang="en-US" sz="1000" b="1" dirty="0" err="1" smtClean="0">
                  <a:solidFill>
                    <a:schemeClr val="bg1"/>
                  </a:solidFill>
                  <a:latin typeface="Arial" panose="020B0604020202020204" pitchFamily="34" charset="0"/>
                  <a:cs typeface="Arial" panose="020B0604020202020204" pitchFamily="34" charset="0"/>
                </a:rPr>
                <a:t>Carrow</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58" name="Group 57"/>
          <p:cNvGrpSpPr/>
          <p:nvPr/>
        </p:nvGrpSpPr>
        <p:grpSpPr>
          <a:xfrm>
            <a:off x="4507739" y="4153845"/>
            <a:ext cx="2076005" cy="553998"/>
            <a:chOff x="3563489" y="1891392"/>
            <a:chExt cx="2076005" cy="553998"/>
          </a:xfrm>
        </p:grpSpPr>
        <p:sp>
          <p:nvSpPr>
            <p:cNvPr id="59" name="Rectangle 58"/>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563489" y="1891392"/>
              <a:ext cx="2076005" cy="553998"/>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Adult Protective</a:t>
              </a:r>
              <a:br>
                <a:rPr lang="en-US" sz="1000" dirty="0" smtClean="0">
                  <a:solidFill>
                    <a:schemeClr val="bg1"/>
                  </a:solidFill>
                  <a:latin typeface="Arial" panose="020B0604020202020204" pitchFamily="34" charset="0"/>
                  <a:cs typeface="Arial" panose="020B0604020202020204" pitchFamily="34" charset="0"/>
                </a:rPr>
              </a:br>
              <a:r>
                <a:rPr lang="en-US" sz="1000" dirty="0" smtClean="0">
                  <a:solidFill>
                    <a:schemeClr val="bg1"/>
                  </a:solidFill>
                  <a:latin typeface="Arial" panose="020B0604020202020204" pitchFamily="34" charset="0"/>
                  <a:cs typeface="Arial" panose="020B0604020202020204" pitchFamily="34" charset="0"/>
                </a:rPr>
                <a:t>Services Director</a:t>
              </a:r>
            </a:p>
            <a:p>
              <a:pPr algn="ctr"/>
              <a:r>
                <a:rPr lang="en-US" sz="1000" b="1" dirty="0" smtClean="0">
                  <a:solidFill>
                    <a:schemeClr val="bg1"/>
                  </a:solidFill>
                  <a:latin typeface="Arial" panose="020B0604020202020204" pitchFamily="34" charset="0"/>
                  <a:cs typeface="Arial" panose="020B0604020202020204" pitchFamily="34" charset="0"/>
                </a:rPr>
                <a:t>Paige </a:t>
              </a:r>
              <a:r>
                <a:rPr lang="en-US" sz="1000" b="1" dirty="0" err="1" smtClean="0">
                  <a:solidFill>
                    <a:schemeClr val="bg1"/>
                  </a:solidFill>
                  <a:latin typeface="Arial" panose="020B0604020202020204" pitchFamily="34" charset="0"/>
                  <a:cs typeface="Arial" panose="020B0604020202020204" pitchFamily="34" charset="0"/>
                </a:rPr>
                <a:t>McCleary</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61" name="Group 60"/>
          <p:cNvGrpSpPr/>
          <p:nvPr/>
        </p:nvGrpSpPr>
        <p:grpSpPr>
          <a:xfrm>
            <a:off x="4507739" y="4712459"/>
            <a:ext cx="2076005" cy="553998"/>
            <a:chOff x="3563489" y="1883228"/>
            <a:chExt cx="2076005" cy="553998"/>
          </a:xfrm>
        </p:grpSpPr>
        <p:sp>
          <p:nvSpPr>
            <p:cNvPr id="62" name="Rectangle 61"/>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563489" y="1883228"/>
              <a:ext cx="2076005" cy="553998"/>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Policy and Legislative</a:t>
              </a:r>
              <a:br>
                <a:rPr lang="en-US" sz="1000" dirty="0" smtClean="0">
                  <a:solidFill>
                    <a:schemeClr val="bg1"/>
                  </a:solidFill>
                  <a:latin typeface="Arial" panose="020B0604020202020204" pitchFamily="34" charset="0"/>
                  <a:cs typeface="Arial" panose="020B0604020202020204" pitchFamily="34" charset="0"/>
                </a:rPr>
              </a:br>
              <a:r>
                <a:rPr lang="en-US" sz="1000" dirty="0" smtClean="0">
                  <a:solidFill>
                    <a:schemeClr val="bg1"/>
                  </a:solidFill>
                  <a:latin typeface="Arial" panose="020B0604020202020204" pitchFamily="34" charset="0"/>
                  <a:cs typeface="Arial" panose="020B0604020202020204" pitchFamily="34" charset="0"/>
                </a:rPr>
                <a:t>Affairs Director</a:t>
              </a:r>
            </a:p>
            <a:p>
              <a:pPr algn="ctr"/>
              <a:r>
                <a:rPr lang="en-US" sz="1000" b="1" dirty="0" smtClean="0">
                  <a:solidFill>
                    <a:schemeClr val="bg1"/>
                  </a:solidFill>
                  <a:latin typeface="Arial" panose="020B0604020202020204" pitchFamily="34" charset="0"/>
                  <a:cs typeface="Arial" panose="020B0604020202020204" pitchFamily="34" charset="0"/>
                </a:rPr>
                <a:t>Catherine Harrison</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64" name="Group 63"/>
          <p:cNvGrpSpPr/>
          <p:nvPr/>
        </p:nvGrpSpPr>
        <p:grpSpPr>
          <a:xfrm>
            <a:off x="4496499" y="5334838"/>
            <a:ext cx="2076005" cy="484963"/>
            <a:chOff x="3563489" y="1909900"/>
            <a:chExt cx="2076005" cy="484963"/>
          </a:xfrm>
        </p:grpSpPr>
        <p:sp>
          <p:nvSpPr>
            <p:cNvPr id="65" name="Rectangle 64"/>
            <p:cNvSpPr/>
            <p:nvPr/>
          </p:nvSpPr>
          <p:spPr>
            <a:xfrm>
              <a:off x="3828605" y="1909900"/>
              <a:ext cx="1524000" cy="484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563489" y="1948544"/>
              <a:ext cx="2076005" cy="400110"/>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Internal Audit Director</a:t>
              </a:r>
            </a:p>
            <a:p>
              <a:pPr algn="ctr"/>
              <a:r>
                <a:rPr lang="en-US" sz="1000" b="1" dirty="0" smtClean="0">
                  <a:solidFill>
                    <a:schemeClr val="bg1"/>
                  </a:solidFill>
                  <a:latin typeface="Arial" panose="020B0604020202020204" pitchFamily="34" charset="0"/>
                  <a:cs typeface="Arial" panose="020B0604020202020204" pitchFamily="34" charset="0"/>
                </a:rPr>
                <a:t>Vacant</a:t>
              </a:r>
              <a:endParaRPr lang="en-US" sz="1000" b="1" dirty="0">
                <a:solidFill>
                  <a:schemeClr val="bg1"/>
                </a:solidFill>
                <a:latin typeface="Arial" panose="020B0604020202020204" pitchFamily="34" charset="0"/>
                <a:cs typeface="Arial" panose="020B0604020202020204" pitchFamily="34" charset="0"/>
              </a:endParaRPr>
            </a:p>
          </p:txBody>
        </p:sp>
      </p:grpSp>
      <p:cxnSp>
        <p:nvCxnSpPr>
          <p:cNvPr id="68" name="Straight Connector 67"/>
          <p:cNvCxnSpPr/>
          <p:nvPr/>
        </p:nvCxnSpPr>
        <p:spPr>
          <a:xfrm>
            <a:off x="3639689" y="5308217"/>
            <a:ext cx="1883926" cy="6733"/>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28802" y="4712519"/>
            <a:ext cx="1883926" cy="6733"/>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643456" y="4146823"/>
            <a:ext cx="1883926" cy="6733"/>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5" idx="0"/>
          </p:cNvCxnSpPr>
          <p:nvPr/>
        </p:nvCxnSpPr>
        <p:spPr>
          <a:xfrm flipV="1">
            <a:off x="3650930" y="3562298"/>
            <a:ext cx="1872685" cy="1003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30" idx="0"/>
          </p:cNvCxnSpPr>
          <p:nvPr/>
        </p:nvCxnSpPr>
        <p:spPr>
          <a:xfrm flipV="1">
            <a:off x="2036321" y="2971800"/>
            <a:ext cx="5152110" cy="6061"/>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 idx="2"/>
          </p:cNvCxnSpPr>
          <p:nvPr/>
        </p:nvCxnSpPr>
        <p:spPr>
          <a:xfrm>
            <a:off x="4590605" y="2394863"/>
            <a:ext cx="1840924" cy="4926"/>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 idx="2"/>
          </p:cNvCxnSpPr>
          <p:nvPr/>
        </p:nvCxnSpPr>
        <p:spPr>
          <a:xfrm>
            <a:off x="4590605" y="2394863"/>
            <a:ext cx="0" cy="29133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2047207" y="3499697"/>
            <a:ext cx="2" cy="123943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094358" y="3560598"/>
            <a:ext cx="952849"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077122" y="4726587"/>
            <a:ext cx="952849"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083472" y="4150189"/>
            <a:ext cx="952849"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639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229600" cy="1905000"/>
          </a:xfrm>
        </p:spPr>
        <p:txBody>
          <a:bodyPr>
            <a:normAutofit fontScale="90000"/>
          </a:bodyPr>
          <a:lstStyle/>
          <a:p>
            <a:r>
              <a:rPr lang="en-US" b="1" dirty="0" smtClean="0">
                <a:latin typeface="Arial" panose="020B0604020202020204" pitchFamily="34" charset="0"/>
                <a:cs typeface="Arial" panose="020B0604020202020204" pitchFamily="34" charset="0"/>
              </a:rPr>
              <a:t>Division for Community Living &amp;</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Office for Aging Services</a:t>
            </a:r>
            <a:r>
              <a:rPr lang="en-US" dirty="0" smtClean="0"/>
              <a:t/>
            </a:r>
            <a:br>
              <a:rPr lang="en-US" dirty="0" smtClean="0"/>
            </a:br>
            <a:endParaRPr lang="en-US" dirty="0"/>
          </a:p>
        </p:txBody>
      </p:sp>
    </p:spTree>
    <p:extLst>
      <p:ext uri="{BB962C8B-B14F-4D97-AF65-F5344CB8AC3E}">
        <p14:creationId xmlns:p14="http://schemas.microsoft.com/office/powerpoint/2010/main" val="226017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372C11-9747-A349-BC4D-572F5BFA2298}"/>
              </a:ext>
            </a:extLst>
          </p:cNvPr>
          <p:cNvSpPr txBox="1">
            <a:spLocks/>
          </p:cNvSpPr>
          <p:nvPr/>
        </p:nvSpPr>
        <p:spPr>
          <a:xfrm>
            <a:off x="192827" y="999211"/>
            <a:ext cx="8698755" cy="11225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lumMod val="50000"/>
                  </a:schemeClr>
                </a:solidFill>
                <a:latin typeface="Arial" panose="020B0604020202020204" pitchFamily="34" charset="0"/>
                <a:cs typeface="Arial" panose="020B0604020202020204" pitchFamily="34" charset="0"/>
              </a:rPr>
              <a:t>Division for Community Living</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81001" y="1325674"/>
            <a:ext cx="1066310" cy="1334410"/>
          </a:xfrm>
          <a:prstGeom prst="rect">
            <a:avLst/>
          </a:prstGeom>
        </p:spPr>
      </p:pic>
      <p:pic>
        <p:nvPicPr>
          <p:cNvPr id="67" name="Picture 66"/>
          <p:cNvPicPr>
            <a:picLocks noChangeAspect="1"/>
          </p:cNvPicPr>
          <p:nvPr/>
        </p:nvPicPr>
        <p:blipFill>
          <a:blip r:embed="rId4"/>
          <a:stretch>
            <a:fillRect/>
          </a:stretch>
        </p:blipFill>
        <p:spPr>
          <a:xfrm>
            <a:off x="7761449" y="1325674"/>
            <a:ext cx="1060796" cy="1347728"/>
          </a:xfrm>
          <a:prstGeom prst="rect">
            <a:avLst/>
          </a:prstGeom>
        </p:spPr>
      </p:pic>
      <p:pic>
        <p:nvPicPr>
          <p:cNvPr id="73" name="Content Placeholder 5"/>
          <p:cNvPicPr>
            <a:picLocks noGrp="1" noChangeAspect="1"/>
          </p:cNvPicPr>
          <p:nvPr>
            <p:ph idx="4294967295"/>
          </p:nvPr>
        </p:nvPicPr>
        <p:blipFill>
          <a:blip r:embed="rId5"/>
          <a:stretch>
            <a:fillRect/>
          </a:stretch>
        </p:blipFill>
        <p:spPr>
          <a:xfrm>
            <a:off x="228600" y="1447800"/>
            <a:ext cx="8691743" cy="4906963"/>
          </a:xfrm>
        </p:spPr>
      </p:pic>
    </p:spTree>
    <p:extLst>
      <p:ext uri="{BB962C8B-B14F-4D97-AF65-F5344CB8AC3E}">
        <p14:creationId xmlns:p14="http://schemas.microsoft.com/office/powerpoint/2010/main" val="543479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0" b="100000" l="0" r="100000"/>
                    </a14:imgEffect>
                    <a14:imgEffect>
                      <a14:colorTemperature colorTemp="7802"/>
                    </a14:imgEffect>
                  </a14:imgLayer>
                </a14:imgProps>
              </a:ext>
              <a:ext uri="{28A0092B-C50C-407E-A947-70E740481C1C}">
                <a14:useLocalDpi xmlns:a14="http://schemas.microsoft.com/office/drawing/2010/main" val="0"/>
              </a:ext>
            </a:extLst>
          </a:blip>
          <a:stretch>
            <a:fillRect/>
          </a:stretch>
        </p:blipFill>
        <p:spPr>
          <a:xfrm>
            <a:off x="1430363" y="2374780"/>
            <a:ext cx="6283275" cy="3625733"/>
          </a:xfrm>
          <a:noFill/>
          <a:effectLst/>
        </p:spPr>
      </p:pic>
      <p:sp>
        <p:nvSpPr>
          <p:cNvPr id="6" name="Title 1">
            <a:extLst>
              <a:ext uri="{FF2B5EF4-FFF2-40B4-BE49-F238E27FC236}">
                <a16:creationId xmlns:a16="http://schemas.microsoft.com/office/drawing/2014/main" id="{13372C11-9747-A349-BC4D-572F5BFA2298}"/>
              </a:ext>
            </a:extLst>
          </p:cNvPr>
          <p:cNvSpPr txBox="1">
            <a:spLocks/>
          </p:cNvSpPr>
          <p:nvPr/>
        </p:nvSpPr>
        <p:spPr>
          <a:xfrm>
            <a:off x="222623" y="1230821"/>
            <a:ext cx="8698755" cy="11225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lumMod val="50000"/>
                  </a:schemeClr>
                </a:solidFill>
                <a:latin typeface="Arial" panose="020B0604020202020204" pitchFamily="34" charset="0"/>
                <a:cs typeface="Arial" panose="020B0604020202020204" pitchFamily="34" charset="0"/>
              </a:rPr>
              <a:t>Office for Aging Services</a:t>
            </a:r>
            <a:br>
              <a:rPr lang="en-US" sz="3200" b="1" dirty="0" smtClean="0">
                <a:solidFill>
                  <a:schemeClr val="tx2">
                    <a:lumMod val="50000"/>
                  </a:schemeClr>
                </a:solidFill>
                <a:latin typeface="Arial" panose="020B0604020202020204" pitchFamily="34" charset="0"/>
                <a:cs typeface="Arial" panose="020B0604020202020204" pitchFamily="34" charset="0"/>
              </a:rPr>
            </a:br>
            <a:r>
              <a:rPr lang="en-US" sz="3000" b="1" dirty="0" smtClean="0">
                <a:solidFill>
                  <a:schemeClr val="tx2">
                    <a:lumMod val="50000"/>
                  </a:schemeClr>
                </a:solidFill>
                <a:latin typeface="Arial" panose="020B0604020202020204" pitchFamily="34" charset="0"/>
                <a:cs typeface="Arial" panose="020B0604020202020204" pitchFamily="34" charset="0"/>
              </a:rPr>
              <a:t>Kathy Miller, Director</a:t>
            </a:r>
            <a:endParaRPr lang="en-US" sz="3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1097074"/>
            <a:ext cx="1266443" cy="1428320"/>
          </a:xfrm>
          <a:prstGeom prst="rect">
            <a:avLst/>
          </a:prstGeom>
        </p:spPr>
      </p:pic>
    </p:spTree>
    <p:extLst>
      <p:ext uri="{BB962C8B-B14F-4D97-AF65-F5344CB8AC3E}">
        <p14:creationId xmlns:p14="http://schemas.microsoft.com/office/powerpoint/2010/main" val="86821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6898"/>
            <a:ext cx="8229600" cy="1143000"/>
          </a:xfrm>
        </p:spPr>
        <p:txBody>
          <a:bodyPr>
            <a:normAutofit/>
          </a:bodyPr>
          <a:lstStyle/>
          <a:p>
            <a:r>
              <a:rPr lang="en-US" sz="3200" b="1" dirty="0">
                <a:latin typeface="Arial" panose="020B0604020202020204" pitchFamily="34" charset="0"/>
                <a:cs typeface="Arial" panose="020B0604020202020204" pitchFamily="34" charset="0"/>
              </a:rPr>
              <a:t>OAA Core Services and Programs</a:t>
            </a:r>
          </a:p>
        </p:txBody>
      </p:sp>
      <p:graphicFrame>
        <p:nvGraphicFramePr>
          <p:cNvPr id="4" name="Content Placeholder 2">
            <a:extLst>
              <a:ext uri="{FF2B5EF4-FFF2-40B4-BE49-F238E27FC236}">
                <a16:creationId xmlns:a16="http://schemas.microsoft.com/office/drawing/2014/main" id="{04D10DE7-C18B-4FDD-93B4-3A7C1CF8AEBA}"/>
              </a:ext>
            </a:extLst>
          </p:cNvPr>
          <p:cNvGraphicFramePr>
            <a:graphicFrameLocks noGrp="1"/>
          </p:cNvGraphicFramePr>
          <p:nvPr>
            <p:ph idx="1"/>
            <p:extLst/>
          </p:nvPr>
        </p:nvGraphicFramePr>
        <p:xfrm>
          <a:off x="228599" y="1828800"/>
          <a:ext cx="8686801" cy="4194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329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90600"/>
            <a:ext cx="8229600" cy="1143000"/>
          </a:xfrm>
        </p:spPr>
        <p:txBody>
          <a:bodyPr>
            <a:normAutofit/>
          </a:bodyPr>
          <a:lstStyle/>
          <a:p>
            <a:r>
              <a:rPr lang="en-US" sz="3200" b="1" dirty="0" smtClean="0">
                <a:latin typeface="Arial" panose="020B0604020202020204" pitchFamily="34" charset="0"/>
                <a:cs typeface="Arial" panose="020B0604020202020204" pitchFamily="34" charset="0"/>
              </a:rPr>
              <a:t>Other OAS Programs and Services</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609600" y="2330390"/>
            <a:ext cx="3886200"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Care Coordination for Elderly Virginians Program</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CDSME Program</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Falls Prevention Program</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Public Guardianship and Conservator Program</a:t>
            </a:r>
          </a:p>
          <a:p>
            <a:endParaRPr lang="en-US" dirty="0"/>
          </a:p>
        </p:txBody>
      </p:sp>
      <p:sp>
        <p:nvSpPr>
          <p:cNvPr id="8" name="TextBox 7"/>
          <p:cNvSpPr txBox="1"/>
          <p:nvPr/>
        </p:nvSpPr>
        <p:spPr>
          <a:xfrm>
            <a:off x="4848225" y="2330390"/>
            <a:ext cx="3657600" cy="34163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err="1">
                <a:latin typeface="Arial" panose="020B0604020202020204" pitchFamily="34" charset="0"/>
                <a:cs typeface="Arial" panose="020B0604020202020204" pitchFamily="34" charset="0"/>
              </a:rPr>
              <a:t>GrandDriver</a:t>
            </a:r>
            <a:endParaRPr lang="en-US" sz="2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Dementia Services </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Virginia Lifespan Respite Program</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Senior Farmers’ Market</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Senior Cool Care</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VICAP</a:t>
            </a:r>
          </a:p>
          <a:p>
            <a:endParaRPr lang="en-US" dirty="0"/>
          </a:p>
        </p:txBody>
      </p:sp>
    </p:spTree>
    <p:extLst>
      <p:ext uri="{BB962C8B-B14F-4D97-AF65-F5344CB8AC3E}">
        <p14:creationId xmlns:p14="http://schemas.microsoft.com/office/powerpoint/2010/main" val="3641535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078"/>
            <a:ext cx="8229600" cy="1143000"/>
          </a:xfrm>
        </p:spPr>
        <p:txBody>
          <a:bodyPr>
            <a:normAutofit/>
          </a:bodyPr>
          <a:lstStyle/>
          <a:p>
            <a:r>
              <a:rPr lang="en-US" sz="3200" b="1" dirty="0">
                <a:latin typeface="Arial" panose="020B0604020202020204" pitchFamily="34" charset="0"/>
                <a:cs typeface="Arial" panose="020B0604020202020204" pitchFamily="34" charset="0"/>
              </a:rPr>
              <a:t>Monitoring, </a:t>
            </a:r>
            <a:r>
              <a:rPr lang="en-US" sz="3200" b="1" dirty="0" smtClean="0">
                <a:latin typeface="Arial" panose="020B0604020202020204" pitchFamily="34" charset="0"/>
                <a:cs typeface="Arial" panose="020B0604020202020204" pitchFamily="34" charset="0"/>
              </a:rPr>
              <a:t>Oversight,</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and </a:t>
            </a:r>
            <a:r>
              <a:rPr lang="en-US" sz="3200" b="1" dirty="0">
                <a:latin typeface="Arial" panose="020B0604020202020204" pitchFamily="34" charset="0"/>
                <a:cs typeface="Arial" panose="020B0604020202020204" pitchFamily="34" charset="0"/>
              </a:rPr>
              <a:t>Technical Assistance</a:t>
            </a:r>
          </a:p>
        </p:txBody>
      </p:sp>
      <p:graphicFrame>
        <p:nvGraphicFramePr>
          <p:cNvPr id="4" name="Content Placeholder 2">
            <a:extLst>
              <a:ext uri="{FF2B5EF4-FFF2-40B4-BE49-F238E27FC236}">
                <a16:creationId xmlns:a16="http://schemas.microsoft.com/office/drawing/2014/main" id="{9E052011-64A4-4165-941E-9433C9B406C6}"/>
              </a:ext>
            </a:extLst>
          </p:cNvPr>
          <p:cNvGraphicFramePr>
            <a:graphicFrameLocks noGrp="1"/>
          </p:cNvGraphicFramePr>
          <p:nvPr>
            <p:ph idx="1"/>
            <p:extLst>
              <p:ext uri="{D42A27DB-BD31-4B8C-83A1-F6EECF244321}">
                <p14:modId xmlns:p14="http://schemas.microsoft.com/office/powerpoint/2010/main" val="85353263"/>
              </p:ext>
            </p:extLst>
          </p:nvPr>
        </p:nvGraphicFramePr>
        <p:xfrm>
          <a:off x="457200" y="1759995"/>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050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6067"/>
            <a:ext cx="8229600" cy="1143000"/>
          </a:xfrm>
        </p:spPr>
        <p:txBody>
          <a:bodyPr>
            <a:normAutofit/>
          </a:bodyPr>
          <a:lstStyle/>
          <a:p>
            <a:r>
              <a:rPr lang="en-US" sz="3200" b="1" dirty="0">
                <a:latin typeface="Arial" panose="020B0604020202020204" pitchFamily="34" charset="0"/>
                <a:cs typeface="Arial" panose="020B0604020202020204" pitchFamily="34" charset="0"/>
              </a:rPr>
              <a:t>State Plan on Aging</a:t>
            </a:r>
          </a:p>
        </p:txBody>
      </p:sp>
      <p:graphicFrame>
        <p:nvGraphicFramePr>
          <p:cNvPr id="4" name="Content Placeholder 2">
            <a:extLst>
              <a:ext uri="{FF2B5EF4-FFF2-40B4-BE49-F238E27FC236}">
                <a16:creationId xmlns:a16="http://schemas.microsoft.com/office/drawing/2014/main" id="{357C36AD-0346-4E23-AACF-0BB39D3A1599}"/>
              </a:ext>
            </a:extLst>
          </p:cNvPr>
          <p:cNvGraphicFramePr>
            <a:graphicFrameLocks noGrp="1"/>
          </p:cNvGraphicFramePr>
          <p:nvPr>
            <p:ph idx="1"/>
            <p:extLst>
              <p:ext uri="{D42A27DB-BD31-4B8C-83A1-F6EECF244321}">
                <p14:modId xmlns:p14="http://schemas.microsoft.com/office/powerpoint/2010/main" val="1516416729"/>
              </p:ext>
            </p:extLst>
          </p:nvPr>
        </p:nvGraphicFramePr>
        <p:xfrm>
          <a:off x="461211" y="2266950"/>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11" descr="Contract">
            <a:extLst>
              <a:ext uri="{FF2B5EF4-FFF2-40B4-BE49-F238E27FC236}">
                <a16:creationId xmlns:a16="http://schemas.microsoft.com/office/drawing/2014/main" id="{F1E6C5CE-2BCF-2741-838E-D40F0A96BC4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44770" y="2283883"/>
            <a:ext cx="914400" cy="914400"/>
          </a:xfrm>
          <a:prstGeom prst="rect">
            <a:avLst/>
          </a:prstGeom>
        </p:spPr>
      </p:pic>
      <p:pic>
        <p:nvPicPr>
          <p:cNvPr id="6" name="Graphic 16" descr="Bullseye">
            <a:extLst>
              <a:ext uri="{FF2B5EF4-FFF2-40B4-BE49-F238E27FC236}">
                <a16:creationId xmlns:a16="http://schemas.microsoft.com/office/drawing/2014/main" id="{7C4F9624-E350-4341-9F2B-1E027D8BE4F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44770" y="3524250"/>
            <a:ext cx="914400" cy="914400"/>
          </a:xfrm>
          <a:prstGeom prst="rect">
            <a:avLst/>
          </a:prstGeom>
        </p:spPr>
      </p:pic>
      <p:pic>
        <p:nvPicPr>
          <p:cNvPr id="7" name="Graphic 6" descr="Checklist">
            <a:extLst>
              <a:ext uri="{FF2B5EF4-FFF2-40B4-BE49-F238E27FC236}">
                <a16:creationId xmlns:a16="http://schemas.microsoft.com/office/drawing/2014/main" id="{D326D9BD-188A-7040-A149-A2F940D38F6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50414" y="4764617"/>
            <a:ext cx="914400" cy="914400"/>
          </a:xfrm>
          <a:prstGeom prst="rect">
            <a:avLst/>
          </a:prstGeom>
        </p:spPr>
      </p:pic>
    </p:spTree>
    <p:extLst>
      <p:ext uri="{BB962C8B-B14F-4D97-AF65-F5344CB8AC3E}">
        <p14:creationId xmlns:p14="http://schemas.microsoft.com/office/powerpoint/2010/main" val="3128651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990600"/>
            <a:ext cx="8229600" cy="1143000"/>
          </a:xfrm>
        </p:spPr>
        <p:txBody>
          <a:bodyPr>
            <a:normAutofit/>
          </a:bodyPr>
          <a:lstStyle/>
          <a:p>
            <a:r>
              <a:rPr lang="en-US" sz="3200" b="1" dirty="0">
                <a:latin typeface="Arial" panose="020B0604020202020204" pitchFamily="34" charset="0"/>
                <a:cs typeface="Arial" panose="020B0604020202020204" pitchFamily="34" charset="0"/>
              </a:rPr>
              <a:t>Virginia Advisory Committees</a:t>
            </a:r>
          </a:p>
        </p:txBody>
      </p:sp>
      <p:graphicFrame>
        <p:nvGraphicFramePr>
          <p:cNvPr id="4" name="Content Placeholder 2">
            <a:extLst>
              <a:ext uri="{FF2B5EF4-FFF2-40B4-BE49-F238E27FC236}">
                <a16:creationId xmlns:a16="http://schemas.microsoft.com/office/drawing/2014/main" id="{9BF7269C-DC41-41C3-80BC-49BF909CECF3}"/>
              </a:ext>
            </a:extLst>
          </p:cNvPr>
          <p:cNvGraphicFramePr>
            <a:graphicFrameLocks noGrp="1"/>
          </p:cNvGraphicFramePr>
          <p:nvPr>
            <p:ph idx="1"/>
            <p:extLst>
              <p:ext uri="{D42A27DB-BD31-4B8C-83A1-F6EECF244321}">
                <p14:modId xmlns:p14="http://schemas.microsoft.com/office/powerpoint/2010/main" val="529658330"/>
              </p:ext>
            </p:extLst>
          </p:nvPr>
        </p:nvGraphicFramePr>
        <p:xfrm>
          <a:off x="2016125" y="990600"/>
          <a:ext cx="5168900" cy="4166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06425" y="4279544"/>
            <a:ext cx="3505200" cy="1477328"/>
          </a:xfrm>
          <a:prstGeom prst="rect">
            <a:avLst/>
          </a:prstGeom>
        </p:spPr>
        <p:txBody>
          <a:bodyPr wrap="square">
            <a:spAutoFit/>
          </a:bodyPr>
          <a:lstStyle/>
          <a:p>
            <a:pPr lvl="0" defTabSz="666750">
              <a:spcBef>
                <a:spcPct val="0"/>
              </a:spcBef>
              <a:spcAft>
                <a:spcPct val="35000"/>
              </a:spcAft>
            </a:pPr>
            <a:r>
              <a:rPr lang="en-US" dirty="0">
                <a:latin typeface="Arial" panose="020B0604020202020204" pitchFamily="34" charset="0"/>
                <a:cs typeface="Arial" panose="020B0604020202020204" pitchFamily="34" charset="0"/>
              </a:rPr>
              <a:t>While each Advisory Committee is maintained by the division in which it is housed, it is also guided by the Policy and Legislative Affairs Division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4800600" y="4279544"/>
            <a:ext cx="358140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Each committee and coalition serves in an advisory capacity for the agency and legislators on policy, education, and resources. </a:t>
            </a:r>
          </a:p>
          <a:p>
            <a:endParaRPr lang="en-US" dirty="0"/>
          </a:p>
        </p:txBody>
      </p:sp>
      <p:cxnSp>
        <p:nvCxnSpPr>
          <p:cNvPr id="7" name="Straight Connector 6"/>
          <p:cNvCxnSpPr/>
          <p:nvPr/>
        </p:nvCxnSpPr>
        <p:spPr>
          <a:xfrm>
            <a:off x="4343400" y="4419600"/>
            <a:ext cx="0" cy="1219200"/>
          </a:xfrm>
          <a:prstGeom prst="line">
            <a:avLst/>
          </a:prstGeom>
          <a:ln w="25400" cap="rnd">
            <a:solidFill>
              <a:srgbClr val="0070C0"/>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100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372C11-9747-A349-BC4D-572F5BFA2298}"/>
              </a:ext>
            </a:extLst>
          </p:cNvPr>
          <p:cNvSpPr txBox="1">
            <a:spLocks/>
          </p:cNvSpPr>
          <p:nvPr/>
        </p:nvSpPr>
        <p:spPr>
          <a:xfrm>
            <a:off x="222623" y="1223996"/>
            <a:ext cx="8698755" cy="11225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lumMod val="50000"/>
                  </a:schemeClr>
                </a:solidFill>
                <a:latin typeface="Arial" panose="020B0604020202020204" pitchFamily="34" charset="0"/>
                <a:cs typeface="Arial" panose="020B0604020202020204" pitchFamily="34" charset="0"/>
              </a:rPr>
              <a:t>No Wrong Door</a:t>
            </a:r>
            <a:br>
              <a:rPr lang="en-US" sz="3200" b="1" dirty="0" smtClean="0">
                <a:solidFill>
                  <a:schemeClr val="tx2">
                    <a:lumMod val="50000"/>
                  </a:schemeClr>
                </a:solidFill>
                <a:latin typeface="Arial" panose="020B0604020202020204" pitchFamily="34" charset="0"/>
                <a:cs typeface="Arial" panose="020B0604020202020204" pitchFamily="34" charset="0"/>
              </a:rPr>
            </a:br>
            <a:r>
              <a:rPr lang="en-US" sz="3000" b="1" dirty="0" smtClean="0">
                <a:solidFill>
                  <a:schemeClr val="tx2">
                    <a:lumMod val="50000"/>
                  </a:schemeClr>
                </a:solidFill>
                <a:latin typeface="Arial" panose="020B0604020202020204" pitchFamily="34" charset="0"/>
                <a:cs typeface="Arial" panose="020B0604020202020204" pitchFamily="34" charset="0"/>
              </a:rPr>
              <a:t>Sara Link, Director</a:t>
            </a:r>
            <a:endParaRPr lang="en-US" sz="3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0889" y="1106599"/>
            <a:ext cx="1462111" cy="1428320"/>
          </a:xfrm>
          <a:prstGeom prst="rect">
            <a:avLst/>
          </a:prstGeom>
        </p:spPr>
      </p:pic>
      <p:pic>
        <p:nvPicPr>
          <p:cNvPr id="8" name="Content Placeholder 3"/>
          <p:cNvPicPr>
            <a:picLocks noGrp="1" noChangeAspect="1"/>
          </p:cNvPicPr>
          <p:nvPr>
            <p:ph idx="1"/>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09800" y="2355541"/>
            <a:ext cx="4495800" cy="3794700"/>
          </a:xfrm>
          <a:noFill/>
        </p:spPr>
      </p:pic>
    </p:spTree>
    <p:extLst>
      <p:ext uri="{BB962C8B-B14F-4D97-AF65-F5344CB8AC3E}">
        <p14:creationId xmlns:p14="http://schemas.microsoft.com/office/powerpoint/2010/main" val="1611098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sz="3200" b="1" dirty="0">
                <a:latin typeface="Arial" panose="020B0604020202020204" pitchFamily="34" charset="0"/>
                <a:cs typeface="Arial" panose="020B0604020202020204" pitchFamily="34" charset="0"/>
              </a:rPr>
              <a:t>Presentation Outline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8976132"/>
              </p:ext>
            </p:extLst>
          </p:nvPr>
        </p:nvGraphicFramePr>
        <p:xfrm>
          <a:off x="457200" y="2438400"/>
          <a:ext cx="82296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0156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9478"/>
            <a:ext cx="8229600" cy="1143000"/>
          </a:xfrm>
        </p:spPr>
        <p:txBody>
          <a:bodyPr>
            <a:normAutofit/>
          </a:bodyPr>
          <a:lstStyle/>
          <a:p>
            <a:r>
              <a:rPr lang="en-US" sz="3200" b="1" dirty="0" smtClean="0">
                <a:latin typeface="Arial" panose="020B0604020202020204" pitchFamily="34" charset="0"/>
                <a:cs typeface="Arial" panose="020B0604020202020204" pitchFamily="34" charset="0"/>
              </a:rPr>
              <a:t>No Wrong Door</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81200"/>
            <a:ext cx="8229600" cy="4038600"/>
          </a:xfrm>
        </p:spPr>
        <p:txBody>
          <a:bodyPr>
            <a:normAutofit fontScale="55000" lnSpcReduction="20000"/>
          </a:bodyPr>
          <a:lstStyle/>
          <a:p>
            <a:pPr>
              <a:lnSpc>
                <a:spcPct val="120000"/>
              </a:lnSpc>
              <a:spcBef>
                <a:spcPts val="0"/>
              </a:spcBef>
              <a:spcAft>
                <a:spcPts val="1200"/>
              </a:spcAft>
            </a:pPr>
            <a:r>
              <a:rPr lang="en-US" sz="3500" dirty="0">
                <a:latin typeface="Arial" panose="020B0604020202020204" pitchFamily="34" charset="0"/>
                <a:cs typeface="Arial" panose="020B0604020202020204" pitchFamily="34" charset="0"/>
              </a:rPr>
              <a:t>NWD and </a:t>
            </a:r>
            <a:r>
              <a:rPr lang="en-US" sz="3500" dirty="0" smtClean="0">
                <a:latin typeface="Arial" panose="020B0604020202020204" pitchFamily="34" charset="0"/>
                <a:cs typeface="Arial" panose="020B0604020202020204" pitchFamily="34" charset="0"/>
              </a:rPr>
              <a:t>Aging </a:t>
            </a:r>
            <a:r>
              <a:rPr lang="en-US" sz="3500" dirty="0">
                <a:latin typeface="Arial" panose="020B0604020202020204" pitchFamily="34" charset="0"/>
                <a:cs typeface="Arial" panose="020B0604020202020204" pitchFamily="34" charset="0"/>
              </a:rPr>
              <a:t>services are interwoven programmatically and in the technology that is utilized by both programs.</a:t>
            </a:r>
          </a:p>
          <a:p>
            <a:pPr>
              <a:lnSpc>
                <a:spcPct val="120000"/>
              </a:lnSpc>
              <a:spcBef>
                <a:spcPts val="0"/>
              </a:spcBef>
              <a:spcAft>
                <a:spcPts val="1200"/>
              </a:spcAft>
            </a:pPr>
            <a:r>
              <a:rPr lang="en-US" sz="3500" dirty="0">
                <a:latin typeface="Arial" panose="020B0604020202020204" pitchFamily="34" charset="0"/>
                <a:cs typeface="Arial" panose="020B0604020202020204" pitchFamily="34" charset="0"/>
              </a:rPr>
              <a:t>AAAs serve as the local leaders for NWD and NWD’s referral entry (CRIA) is the portal for the entire referral and case management data system utilized by OAS, NWD, LTRCM, </a:t>
            </a:r>
            <a:r>
              <a:rPr lang="en-US" sz="3500" dirty="0" smtClean="0">
                <a:latin typeface="Arial" panose="020B0604020202020204" pitchFamily="34" charset="0"/>
                <a:cs typeface="Arial" panose="020B0604020202020204" pitchFamily="34" charset="0"/>
              </a:rPr>
              <a:t>APS/AS, VATS and many </a:t>
            </a:r>
            <a:r>
              <a:rPr lang="en-US" sz="3500" dirty="0">
                <a:latin typeface="Arial" panose="020B0604020202020204" pitchFamily="34" charset="0"/>
                <a:cs typeface="Arial" panose="020B0604020202020204" pitchFamily="34" charset="0"/>
              </a:rPr>
              <a:t>other </a:t>
            </a:r>
            <a:r>
              <a:rPr lang="en-US" sz="3500" dirty="0" smtClean="0">
                <a:latin typeface="Arial" panose="020B0604020202020204" pitchFamily="34" charset="0"/>
                <a:cs typeface="Arial" panose="020B0604020202020204" pitchFamily="34" charset="0"/>
              </a:rPr>
              <a:t>certified NWD partners.</a:t>
            </a:r>
            <a:r>
              <a:rPr lang="en-US" sz="3500" dirty="0">
                <a:latin typeface="Arial" panose="020B0604020202020204" pitchFamily="34" charset="0"/>
                <a:cs typeface="Arial" panose="020B0604020202020204" pitchFamily="34" charset="0"/>
              </a:rPr>
              <a:t> </a:t>
            </a:r>
          </a:p>
          <a:p>
            <a:pPr>
              <a:lnSpc>
                <a:spcPct val="120000"/>
              </a:lnSpc>
              <a:spcBef>
                <a:spcPts val="0"/>
              </a:spcBef>
              <a:spcAft>
                <a:spcPts val="1200"/>
              </a:spcAft>
            </a:pPr>
            <a:r>
              <a:rPr lang="en-US" sz="3500" dirty="0">
                <a:latin typeface="Arial" panose="020B0604020202020204" pitchFamily="34" charset="0"/>
                <a:cs typeface="Arial" panose="020B0604020202020204" pitchFamily="34" charset="0"/>
              </a:rPr>
              <a:t>NWD team has worked </a:t>
            </a:r>
            <a:r>
              <a:rPr lang="en-US" sz="3500" dirty="0" smtClean="0">
                <a:latin typeface="Arial" panose="020B0604020202020204" pitchFamily="34" charset="0"/>
                <a:cs typeface="Arial" panose="020B0604020202020204" pitchFamily="34" charset="0"/>
              </a:rPr>
              <a:t>across DCL and with </a:t>
            </a:r>
            <a:r>
              <a:rPr lang="en-US" sz="3500" dirty="0">
                <a:latin typeface="Arial" panose="020B0604020202020204" pitchFamily="34" charset="0"/>
                <a:cs typeface="Arial" panose="020B0604020202020204" pitchFamily="34" charset="0"/>
              </a:rPr>
              <a:t>OAS staff on numerous grants including Options </a:t>
            </a:r>
            <a:r>
              <a:rPr lang="en-US" sz="3500" dirty="0" smtClean="0">
                <a:latin typeface="Arial" panose="020B0604020202020204" pitchFamily="34" charset="0"/>
                <a:cs typeface="Arial" panose="020B0604020202020204" pitchFamily="34" charset="0"/>
              </a:rPr>
              <a:t>Counseling </a:t>
            </a:r>
            <a:r>
              <a:rPr lang="en-US" sz="3500" dirty="0">
                <a:latin typeface="Arial" panose="020B0604020202020204" pitchFamily="34" charset="0"/>
                <a:cs typeface="Arial" panose="020B0604020202020204" pitchFamily="34" charset="0"/>
              </a:rPr>
              <a:t>and </a:t>
            </a:r>
            <a:r>
              <a:rPr lang="en-US" sz="3500" dirty="0" smtClean="0">
                <a:latin typeface="Arial" panose="020B0604020202020204" pitchFamily="34" charset="0"/>
                <a:cs typeface="Arial" panose="020B0604020202020204" pitchFamily="34" charset="0"/>
              </a:rPr>
              <a:t>CMS/LTSS.</a:t>
            </a:r>
          </a:p>
          <a:p>
            <a:pPr>
              <a:lnSpc>
                <a:spcPct val="120000"/>
              </a:lnSpc>
              <a:spcBef>
                <a:spcPts val="0"/>
              </a:spcBef>
              <a:spcAft>
                <a:spcPts val="1200"/>
              </a:spcAft>
            </a:pPr>
            <a:r>
              <a:rPr lang="en-US" sz="3500" dirty="0" smtClean="0">
                <a:latin typeface="Arial" panose="020B0604020202020204" pitchFamily="34" charset="0"/>
                <a:cs typeface="Arial" panose="020B0604020202020204" pitchFamily="34" charset="0"/>
              </a:rPr>
              <a:t>Virginia’s NWD initiative is recognized nationally for its innovation in governance, person centered options counseling training and technology.</a:t>
            </a:r>
            <a:endParaRPr lang="en-US" sz="35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12338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2708172"/>
              </p:ext>
            </p:extLst>
          </p:nvPr>
        </p:nvGraphicFramePr>
        <p:xfrm>
          <a:off x="533400" y="1219200"/>
          <a:ext cx="7391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57200" y="990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Arial" panose="020B0604020202020204" pitchFamily="34" charset="0"/>
                <a:cs typeface="Arial" panose="020B0604020202020204" pitchFamily="34" charset="0"/>
              </a:rPr>
              <a:t>Aging and Disability Intersection</a:t>
            </a:r>
            <a:endParaRPr lang="en-US" sz="3200" b="1" dirty="0">
              <a:latin typeface="Arial" panose="020B0604020202020204" pitchFamily="34" charset="0"/>
              <a:cs typeface="Arial" panose="020B0604020202020204" pitchFamily="34" charset="0"/>
            </a:endParaRPr>
          </a:p>
        </p:txBody>
      </p:sp>
      <p:sp>
        <p:nvSpPr>
          <p:cNvPr id="8" name="TextBox 7"/>
          <p:cNvSpPr txBox="1"/>
          <p:nvPr/>
        </p:nvSpPr>
        <p:spPr>
          <a:xfrm>
            <a:off x="2286000" y="4038600"/>
            <a:ext cx="2133600" cy="2031325"/>
          </a:xfrm>
          <a:prstGeom prst="rect">
            <a:avLst/>
          </a:prstGeom>
          <a:noFill/>
        </p:spPr>
        <p:txBody>
          <a:bodyPr wrap="square" rtlCol="0">
            <a:spAutoFit/>
          </a:bodyPr>
          <a:lstStyle/>
          <a:p>
            <a:pPr marL="114300" lvl="0" indent="-114300">
              <a:buFont typeface="Arial" panose="020B0604020202020204" pitchFamily="34" charset="0"/>
              <a:buChar char="•"/>
            </a:pPr>
            <a:r>
              <a:rPr lang="en-US" sz="1400" dirty="0">
                <a:latin typeface="Arial" panose="020B0604020202020204" pitchFamily="34" charset="0"/>
                <a:cs typeface="Arial" panose="020B0604020202020204" pitchFamily="34" charset="0"/>
              </a:rPr>
              <a:t>Started in 2003 throughout the United States.</a:t>
            </a:r>
          </a:p>
          <a:p>
            <a:pPr marL="114300" lvl="0" indent="-114300">
              <a:buFont typeface="Arial" panose="020B0604020202020204" pitchFamily="34" charset="0"/>
              <a:buChar char="•"/>
            </a:pPr>
            <a:r>
              <a:rPr lang="en-US" sz="1400" dirty="0">
                <a:latin typeface="Arial" panose="020B0604020202020204" pitchFamily="34" charset="0"/>
                <a:cs typeface="Arial" panose="020B0604020202020204" pitchFamily="34" charset="0"/>
              </a:rPr>
              <a:t>Still ongoing and recognized important intersection of aging and disability services and supports. </a:t>
            </a:r>
          </a:p>
          <a:p>
            <a:pPr marL="114300" indent="-114300">
              <a:buFont typeface="Arial" panose="020B0604020202020204" pitchFamily="34" charset="0"/>
              <a:buChar char="•"/>
            </a:pPr>
            <a:endParaRPr lang="en-US" sz="1400" dirty="0"/>
          </a:p>
        </p:txBody>
      </p:sp>
      <p:sp>
        <p:nvSpPr>
          <p:cNvPr id="9" name="TextBox 8"/>
          <p:cNvSpPr txBox="1"/>
          <p:nvPr/>
        </p:nvSpPr>
        <p:spPr>
          <a:xfrm>
            <a:off x="4572000" y="4038600"/>
            <a:ext cx="1981200" cy="2246769"/>
          </a:xfrm>
          <a:prstGeom prst="rect">
            <a:avLst/>
          </a:prstGeom>
          <a:noFill/>
        </p:spPr>
        <p:txBody>
          <a:bodyPr wrap="square" rtlCol="0">
            <a:spAutoFit/>
          </a:bodyPr>
          <a:lstStyle/>
          <a:p>
            <a:pPr marL="114300" lvl="0" indent="-114300">
              <a:buFont typeface="Arial" panose="020B0604020202020204" pitchFamily="34" charset="0"/>
              <a:buChar char="•"/>
            </a:pPr>
            <a:r>
              <a:rPr lang="en-US" sz="1400" dirty="0">
                <a:latin typeface="Arial" panose="020B0604020202020204" pitchFamily="34" charset="0"/>
                <a:cs typeface="Arial" panose="020B0604020202020204" pitchFamily="34" charset="0"/>
              </a:rPr>
              <a:t>Partnership with Virginia Navigator &amp; 2-1-1. </a:t>
            </a:r>
          </a:p>
          <a:p>
            <a:pPr marL="114300" lvl="0" indent="-114300">
              <a:buFont typeface="Arial" panose="020B0604020202020204" pitchFamily="34" charset="0"/>
              <a:buChar char="•"/>
            </a:pPr>
            <a:r>
              <a:rPr lang="en-US" sz="1400" dirty="0">
                <a:latin typeface="Arial" panose="020B0604020202020204" pitchFamily="34" charset="0"/>
                <a:cs typeface="Arial" panose="020B0604020202020204" pitchFamily="34" charset="0"/>
              </a:rPr>
              <a:t>VN is Senior Navigator, Disability Navigator, Veterans Navigator connecting services for aging and disabilities. </a:t>
            </a:r>
          </a:p>
          <a:p>
            <a:endParaRPr lang="en-US" sz="1400" dirty="0"/>
          </a:p>
        </p:txBody>
      </p:sp>
    </p:spTree>
    <p:extLst>
      <p:ext uri="{BB962C8B-B14F-4D97-AF65-F5344CB8AC3E}">
        <p14:creationId xmlns:p14="http://schemas.microsoft.com/office/powerpoint/2010/main" val="1424121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372C11-9747-A349-BC4D-572F5BFA2298}"/>
              </a:ext>
            </a:extLst>
          </p:cNvPr>
          <p:cNvSpPr txBox="1">
            <a:spLocks/>
          </p:cNvSpPr>
          <p:nvPr/>
        </p:nvSpPr>
        <p:spPr>
          <a:xfrm>
            <a:off x="222623" y="1231780"/>
            <a:ext cx="8387977" cy="11225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lumMod val="50000"/>
                  </a:schemeClr>
                </a:solidFill>
                <a:latin typeface="Arial" panose="020B0604020202020204" pitchFamily="34" charset="0"/>
                <a:cs typeface="Arial" panose="020B0604020202020204" pitchFamily="34" charset="0"/>
              </a:rPr>
              <a:t>Office of Disability Programs</a:t>
            </a:r>
            <a:br>
              <a:rPr lang="en-US" sz="3200" b="1" dirty="0" smtClean="0">
                <a:solidFill>
                  <a:schemeClr val="tx2">
                    <a:lumMod val="50000"/>
                  </a:schemeClr>
                </a:solidFill>
                <a:latin typeface="Arial" panose="020B0604020202020204" pitchFamily="34" charset="0"/>
                <a:cs typeface="Arial" panose="020B0604020202020204" pitchFamily="34" charset="0"/>
              </a:rPr>
            </a:br>
            <a:r>
              <a:rPr lang="en-US" sz="3000" b="1" dirty="0" smtClean="0">
                <a:solidFill>
                  <a:schemeClr val="tx2">
                    <a:lumMod val="50000"/>
                  </a:schemeClr>
                </a:solidFill>
                <a:latin typeface="Arial" panose="020B0604020202020204" pitchFamily="34" charset="0"/>
                <a:cs typeface="Arial" panose="020B0604020202020204" pitchFamily="34" charset="0"/>
              </a:rPr>
              <a:t>Carolyn Turner</a:t>
            </a:r>
            <a:endParaRPr lang="en-US" sz="3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4514"/>
          <a:stretch/>
        </p:blipFill>
        <p:spPr>
          <a:xfrm>
            <a:off x="7496558" y="1071091"/>
            <a:ext cx="1266443" cy="1462560"/>
          </a:xfrm>
          <a:prstGeom prst="rect">
            <a:avLst/>
          </a:prstGeom>
        </p:spPr>
      </p:pic>
      <p:pic>
        <p:nvPicPr>
          <p:cNvPr id="10" name="Content Placeholder 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376167" y="2354281"/>
            <a:ext cx="4391666" cy="3683008"/>
          </a:xfrm>
          <a:prstGeom prst="rect">
            <a:avLst/>
          </a:prstGeom>
          <a:noFill/>
        </p:spPr>
      </p:pic>
    </p:spTree>
    <p:extLst>
      <p:ext uri="{BB962C8B-B14F-4D97-AF65-F5344CB8AC3E}">
        <p14:creationId xmlns:p14="http://schemas.microsoft.com/office/powerpoint/2010/main" val="224669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9478"/>
            <a:ext cx="8229600" cy="1143000"/>
          </a:xfrm>
        </p:spPr>
        <p:txBody>
          <a:bodyPr>
            <a:noAutofit/>
          </a:bodyPr>
          <a:lstStyle/>
          <a:p>
            <a:r>
              <a:rPr lang="en-US" sz="3200" b="1" dirty="0">
                <a:solidFill>
                  <a:prstClr val="black"/>
                </a:solidFill>
                <a:latin typeface="Arial" panose="020B0604020202020204" pitchFamily="34" charset="0"/>
                <a:cs typeface="Arial" panose="020B0604020202020204" pitchFamily="34" charset="0"/>
              </a:rPr>
              <a:t>Office for Disability Programs </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81200"/>
            <a:ext cx="8229600" cy="3886200"/>
          </a:xfrm>
        </p:spPr>
        <p:txBody>
          <a:bodyPr>
            <a:noAutofit/>
          </a:bodyPr>
          <a:lstStyle/>
          <a:p>
            <a:pPr marL="228600" indent="-228600"/>
            <a:r>
              <a:rPr lang="en-US" sz="1200" b="1" dirty="0">
                <a:latin typeface="Arial" panose="020B0604020202020204" pitchFamily="34" charset="0"/>
                <a:cs typeface="Arial" panose="020B0604020202020204" pitchFamily="34" charset="0"/>
              </a:rPr>
              <a:t>Centers for Independent Living (CILs) and NWD</a:t>
            </a:r>
          </a:p>
          <a:p>
            <a:pPr marL="457200" lvl="1" indent="-228600"/>
            <a:r>
              <a:rPr lang="en-US" sz="1200" dirty="0">
                <a:latin typeface="Arial" panose="020B0604020202020204" pitchFamily="34" charset="0"/>
                <a:cs typeface="Arial" panose="020B0604020202020204" pitchFamily="34" charset="0"/>
              </a:rPr>
              <a:t>CILs have collaborated with OAS on CDSME grants and Falls prevention grants as well as activities with AAAs at the local level.  </a:t>
            </a:r>
          </a:p>
          <a:p>
            <a:pPr marL="457200" lvl="1" indent="-228600"/>
            <a:r>
              <a:rPr lang="en-US" sz="1200" dirty="0">
                <a:latin typeface="Arial" panose="020B0604020202020204" pitchFamily="34" charset="0"/>
                <a:cs typeface="Arial" panose="020B0604020202020204" pitchFamily="34" charset="0"/>
              </a:rPr>
              <a:t>CILs have also offered  options counseling in partnership with OAS and NWD for many years and recently expanded their partnership with NWD. </a:t>
            </a:r>
          </a:p>
          <a:p>
            <a:pPr marL="457200" lvl="1" indent="-228600"/>
            <a:r>
              <a:rPr lang="en-US" sz="1200" dirty="0">
                <a:latin typeface="Arial" panose="020B0604020202020204" pitchFamily="34" charset="0"/>
                <a:cs typeface="Arial" panose="020B0604020202020204" pitchFamily="34" charset="0"/>
              </a:rPr>
              <a:t>The DARS  NWD and CIL teams have worked together on a number of training projects including NCAPPS.</a:t>
            </a:r>
          </a:p>
          <a:p>
            <a:pPr marL="228600" indent="-228600">
              <a:spcBef>
                <a:spcPts val="600"/>
              </a:spcBef>
            </a:pPr>
            <a:r>
              <a:rPr lang="en-US" sz="1200" b="1" dirty="0">
                <a:latin typeface="Arial" panose="020B0604020202020204" pitchFamily="34" charset="0"/>
                <a:cs typeface="Arial" panose="020B0604020202020204" pitchFamily="34" charset="0"/>
              </a:rPr>
              <a:t>Brain Injury (BI) Services and Falls Prevention</a:t>
            </a:r>
          </a:p>
          <a:p>
            <a:pPr marL="457200" lvl="1" indent="-228600"/>
            <a:r>
              <a:rPr lang="en-US" sz="1200" dirty="0">
                <a:latin typeface="Arial" panose="020B0604020202020204" pitchFamily="34" charset="0"/>
                <a:cs typeface="Arial" panose="020B0604020202020204" pitchFamily="34" charset="0"/>
              </a:rPr>
              <a:t>TBI screenings are allowed under Title III in the new OAA reauthorization.  </a:t>
            </a:r>
          </a:p>
          <a:p>
            <a:pPr marL="457200" lvl="1" indent="-228600"/>
            <a:r>
              <a:rPr lang="en-US" sz="1200" dirty="0">
                <a:latin typeface="Arial" panose="020B0604020202020204" pitchFamily="34" charset="0"/>
                <a:cs typeface="Arial" panose="020B0604020202020204" pitchFamily="34" charset="0"/>
              </a:rPr>
              <a:t>The Brain Injury Unit is also beginning to work with NWD under a new grant and was also involved with the NCAPPS grant.</a:t>
            </a:r>
          </a:p>
          <a:p>
            <a:pPr marL="228600" indent="-228600">
              <a:spcBef>
                <a:spcPts val="600"/>
              </a:spcBef>
            </a:pPr>
            <a:r>
              <a:rPr lang="en-US" sz="1200" b="1" dirty="0">
                <a:latin typeface="Arial" panose="020B0604020202020204" pitchFamily="34" charset="0"/>
                <a:cs typeface="Arial" panose="020B0604020202020204" pitchFamily="34" charset="0"/>
              </a:rPr>
              <a:t>Brain Injury (BI) Services and Dementia Services</a:t>
            </a:r>
          </a:p>
          <a:p>
            <a:pPr marL="457200" lvl="1" indent="-228600"/>
            <a:r>
              <a:rPr lang="en-US" sz="1200" dirty="0">
                <a:latin typeface="Arial" panose="020B0604020202020204" pitchFamily="34" charset="0"/>
                <a:cs typeface="Arial" panose="020B0604020202020204" pitchFamily="34" charset="0"/>
              </a:rPr>
              <a:t>There are links between BI and incidence of dementia in later life. </a:t>
            </a:r>
          </a:p>
          <a:p>
            <a:pPr marL="457200" lvl="1" indent="-228600"/>
            <a:r>
              <a:rPr lang="en-US" sz="1200" dirty="0">
                <a:latin typeface="Arial" panose="020B0604020202020204" pitchFamily="34" charset="0"/>
                <a:cs typeface="Arial" panose="020B0604020202020204" pitchFamily="34" charset="0"/>
              </a:rPr>
              <a:t>This </a:t>
            </a:r>
            <a:r>
              <a:rPr lang="en-US" sz="1200" dirty="0" smtClean="0">
                <a:latin typeface="Arial" panose="020B0604020202020204" pitchFamily="34" charset="0"/>
                <a:cs typeface="Arial" panose="020B0604020202020204" pitchFamily="34" charset="0"/>
              </a:rPr>
              <a:t>makes </a:t>
            </a:r>
            <a:r>
              <a:rPr lang="en-US" sz="1200" dirty="0">
                <a:latin typeface="Arial" panose="020B0604020202020204" pitchFamily="34" charset="0"/>
                <a:cs typeface="Arial" panose="020B0604020202020204" pitchFamily="34" charset="0"/>
              </a:rPr>
              <a:t>partnerships between disability programs and aging programs on grants such as Falls Prevention, Dementia Services, Traumatic Brain Injury, and CDSME so important.</a:t>
            </a:r>
          </a:p>
          <a:p>
            <a:pPr marL="228600" indent="-228600">
              <a:spcBef>
                <a:spcPts val="600"/>
              </a:spcBef>
            </a:pPr>
            <a:r>
              <a:rPr lang="en-US" sz="1200" b="1" dirty="0">
                <a:latin typeface="Arial" panose="020B0604020202020204" pitchFamily="34" charset="0"/>
                <a:cs typeface="Arial" panose="020B0604020202020204" pitchFamily="34" charset="0"/>
              </a:rPr>
              <a:t>Intellectual Disability and Dementia</a:t>
            </a:r>
          </a:p>
          <a:p>
            <a:pPr marL="457200" lvl="1" indent="-228600"/>
            <a:r>
              <a:rPr lang="en-US" sz="1200" dirty="0">
                <a:latin typeface="Arial" panose="020B0604020202020204" pitchFamily="34" charset="0"/>
                <a:cs typeface="Arial" panose="020B0604020202020204" pitchFamily="34" charset="0"/>
              </a:rPr>
              <a:t>There are links between Intellectual Disability and dementia in later life. </a:t>
            </a:r>
          </a:p>
          <a:p>
            <a:pPr marL="457200" lvl="1" indent="-228600"/>
            <a:r>
              <a:rPr lang="en-US" sz="1200" dirty="0">
                <a:latin typeface="Arial" panose="020B0604020202020204" pitchFamily="34" charset="0"/>
                <a:cs typeface="Arial" panose="020B0604020202020204" pitchFamily="34" charset="0"/>
              </a:rPr>
              <a:t>This makes partnerships between disability programs and aging programs on Dementia Services and CDSME important</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76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590800"/>
            <a:ext cx="8229600" cy="1905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Arial" panose="020B0604020202020204" pitchFamily="34" charset="0"/>
                <a:cs typeface="Arial" panose="020B0604020202020204" pitchFamily="34" charset="0"/>
              </a:rPr>
              <a:t>Collaboration with other</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DARS Divisions</a:t>
            </a:r>
            <a:endParaRPr lang="en-US" dirty="0"/>
          </a:p>
        </p:txBody>
      </p:sp>
    </p:spTree>
    <p:extLst>
      <p:ext uri="{BB962C8B-B14F-4D97-AF65-F5344CB8AC3E}">
        <p14:creationId xmlns:p14="http://schemas.microsoft.com/office/powerpoint/2010/main" val="2889550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34524"/>
            <a:ext cx="7620000" cy="1143000"/>
          </a:xfrm>
        </p:spPr>
        <p:txBody>
          <a:bodyPr>
            <a:normAutofit/>
          </a:bodyPr>
          <a:lstStyle/>
          <a:p>
            <a:r>
              <a:rPr lang="en-US" sz="3200" b="1" dirty="0" smtClean="0">
                <a:latin typeface="Arial" panose="020B0604020202020204" pitchFamily="34" charset="0"/>
                <a:cs typeface="Arial" panose="020B0604020202020204" pitchFamily="34" charset="0"/>
              </a:rPr>
              <a:t>Policy and Legislative Affairs</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Catherine Harrison, Director</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667000"/>
            <a:ext cx="8229600" cy="3276600"/>
          </a:xfrm>
        </p:spPr>
        <p:txBody>
          <a:bodyPr>
            <a:normAutofit fontScale="92500" lnSpcReduction="20000"/>
          </a:bodyPr>
          <a:lstStyle/>
          <a:p>
            <a:r>
              <a:rPr lang="en-US" sz="2800" dirty="0">
                <a:latin typeface="Arial" panose="020B0604020202020204" pitchFamily="34" charset="0"/>
                <a:cs typeface="Arial" panose="020B0604020202020204" pitchFamily="34" charset="0"/>
              </a:rPr>
              <a:t>Charlotte Arbogast, Policy Analyst</a:t>
            </a:r>
          </a:p>
          <a:p>
            <a:r>
              <a:rPr lang="en-US" sz="2800" dirty="0">
                <a:latin typeface="Arial" panose="020B0604020202020204" pitchFamily="34" charset="0"/>
                <a:cs typeface="Arial" panose="020B0604020202020204" pitchFamily="34" charset="0"/>
              </a:rPr>
              <a:t>Barbara Burkett, Lead Analyst, Research &amp; Evaluation</a:t>
            </a:r>
          </a:p>
          <a:p>
            <a:r>
              <a:rPr lang="en-US" sz="2800" dirty="0">
                <a:latin typeface="Arial" panose="020B0604020202020204" pitchFamily="34" charset="0"/>
                <a:cs typeface="Arial" panose="020B0604020202020204" pitchFamily="34" charset="0"/>
              </a:rPr>
              <a:t>Matt </a:t>
            </a:r>
            <a:r>
              <a:rPr lang="en-US" sz="2800" dirty="0" err="1">
                <a:latin typeface="Arial" panose="020B0604020202020204" pitchFamily="34" charset="0"/>
                <a:cs typeface="Arial" panose="020B0604020202020204" pitchFamily="34" charset="0"/>
              </a:rPr>
              <a:t>Doum</a:t>
            </a:r>
            <a:r>
              <a:rPr lang="en-US" sz="2800" dirty="0">
                <a:latin typeface="Arial" panose="020B0604020202020204" pitchFamily="34" charset="0"/>
                <a:cs typeface="Arial" panose="020B0604020202020204" pitchFamily="34" charset="0"/>
              </a:rPr>
              <a:t> , Research and Evaluation Assistant</a:t>
            </a:r>
          </a:p>
          <a:p>
            <a:r>
              <a:rPr lang="en-US" sz="2800" dirty="0">
                <a:latin typeface="Arial" panose="020B0604020202020204" pitchFamily="34" charset="0"/>
                <a:cs typeface="Arial" panose="020B0604020202020204" pitchFamily="34" charset="0"/>
              </a:rPr>
              <a:t>Mable Fleming, Senior Analyst, Research and Evaluation</a:t>
            </a:r>
          </a:p>
          <a:p>
            <a:r>
              <a:rPr lang="en-US" sz="2800" dirty="0">
                <a:latin typeface="Arial" panose="020B0604020202020204" pitchFamily="34" charset="0"/>
                <a:cs typeface="Arial" panose="020B0604020202020204" pitchFamily="34" charset="0"/>
              </a:rPr>
              <a:t>Leah Mills, Policy Analyst</a:t>
            </a:r>
          </a:p>
          <a:p>
            <a:r>
              <a:rPr lang="en-US" sz="2800" dirty="0">
                <a:latin typeface="Arial" panose="020B0604020202020204" pitchFamily="34" charset="0"/>
                <a:cs typeface="Arial" panose="020B0604020202020204" pitchFamily="34" charset="0"/>
              </a:rPr>
              <a:t>Elizabeth Patacca, Administrative Staff Assistant</a:t>
            </a:r>
          </a:p>
          <a:p>
            <a:endParaRPr lang="en-US" dirty="0" smtClean="0"/>
          </a:p>
          <a:p>
            <a:endParaRPr lang="en-US" dirty="0"/>
          </a:p>
        </p:txBody>
      </p:sp>
      <p:pic>
        <p:nvPicPr>
          <p:cNvPr id="4" name="Picture 3"/>
          <p:cNvPicPr>
            <a:picLocks noChangeAspect="1"/>
          </p:cNvPicPr>
          <p:nvPr/>
        </p:nvPicPr>
        <p:blipFill rotWithShape="1">
          <a:blip r:embed="rId3"/>
          <a:srcRect b="4788"/>
          <a:stretch/>
        </p:blipFill>
        <p:spPr>
          <a:xfrm>
            <a:off x="7467600" y="1075461"/>
            <a:ext cx="1271778" cy="1515339"/>
          </a:xfrm>
          <a:prstGeom prst="rect">
            <a:avLst/>
          </a:prstGeom>
        </p:spPr>
      </p:pic>
    </p:spTree>
    <p:extLst>
      <p:ext uri="{BB962C8B-B14F-4D97-AF65-F5344CB8AC3E}">
        <p14:creationId xmlns:p14="http://schemas.microsoft.com/office/powerpoint/2010/main" val="1446241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975"/>
            <a:ext cx="8229600" cy="1143000"/>
          </a:xfrm>
        </p:spPr>
        <p:txBody>
          <a:bodyPr>
            <a:normAutofit/>
          </a:bodyPr>
          <a:lstStyle/>
          <a:p>
            <a:r>
              <a:rPr lang="en-US" sz="3200" b="1" dirty="0" smtClean="0">
                <a:latin typeface="Arial" panose="020B0604020202020204" pitchFamily="34" charset="0"/>
                <a:cs typeface="Arial" panose="020B0604020202020204" pitchFamily="34" charset="0"/>
              </a:rPr>
              <a:t>Collaborations with</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Policy &amp; Legislative Affairs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62692"/>
            <a:ext cx="8229600" cy="3276600"/>
          </a:xfrm>
        </p:spPr>
        <p:txBody>
          <a:bodyPr>
            <a:noAutofit/>
          </a:bodyPr>
          <a:lstStyle/>
          <a:p>
            <a:pPr>
              <a:spcBef>
                <a:spcPts val="600"/>
              </a:spcBef>
            </a:pPr>
            <a:r>
              <a:rPr lang="en-US" sz="2000" dirty="0" smtClean="0">
                <a:latin typeface="Arial" panose="020B0604020202020204" pitchFamily="34" charset="0"/>
                <a:cs typeface="Arial" panose="020B0604020202020204" pitchFamily="34" charset="0"/>
              </a:rPr>
              <a:t>Policy </a:t>
            </a:r>
            <a:r>
              <a:rPr lang="en-US" sz="2000" dirty="0">
                <a:latin typeface="Arial" panose="020B0604020202020204" pitchFamily="34" charset="0"/>
                <a:cs typeface="Arial" panose="020B0604020202020204" pitchFamily="34" charset="0"/>
              </a:rPr>
              <a:t>and Regulatory Guidance for OAS is provided through DARS Policy &amp; Legislative Affairs Division, which is extremely knowledgeable about aging-related legislation. </a:t>
            </a:r>
          </a:p>
          <a:p>
            <a:pPr>
              <a:spcBef>
                <a:spcPts val="600"/>
              </a:spcBef>
            </a:pPr>
            <a:r>
              <a:rPr lang="en-US" sz="2000" dirty="0">
                <a:latin typeface="Arial" panose="020B0604020202020204" pitchFamily="34" charset="0"/>
                <a:cs typeface="Arial" panose="020B0604020202020204" pitchFamily="34" charset="0"/>
              </a:rPr>
              <a:t>Policy &amp; Legislative Affairs Division in DARS provides support to OAS in developing the Virginia Plan for Aging Services required under 42 U.S.C § 3025(a)(1).  </a:t>
            </a:r>
          </a:p>
          <a:p>
            <a:pPr>
              <a:spcBef>
                <a:spcPts val="600"/>
              </a:spcBef>
            </a:pPr>
            <a:r>
              <a:rPr lang="en-US" sz="2000" dirty="0">
                <a:latin typeface="Arial" panose="020B0604020202020204" pitchFamily="34" charset="0"/>
                <a:cs typeface="Arial" panose="020B0604020202020204" pitchFamily="34" charset="0"/>
              </a:rPr>
              <a:t>Policy &amp; Legislative Affairs Division </a:t>
            </a:r>
            <a:r>
              <a:rPr lang="en-US" sz="2000" dirty="0" smtClean="0">
                <a:latin typeface="Arial" panose="020B0604020202020204" pitchFamily="34" charset="0"/>
                <a:cs typeface="Arial" panose="020B0604020202020204" pitchFamily="34" charset="0"/>
              </a:rPr>
              <a:t>provides staff </a:t>
            </a:r>
            <a:r>
              <a:rPr lang="en-US" sz="2000" dirty="0">
                <a:latin typeface="Arial" panose="020B0604020202020204" pitchFamily="34" charset="0"/>
                <a:cs typeface="Arial" panose="020B0604020202020204" pitchFamily="34" charset="0"/>
              </a:rPr>
              <a:t>support to </a:t>
            </a:r>
            <a:r>
              <a:rPr lang="en-US" sz="2000" dirty="0" smtClean="0">
                <a:latin typeface="Arial" panose="020B0604020202020204" pitchFamily="34" charset="0"/>
                <a:cs typeface="Arial" panose="020B0604020202020204" pitchFamily="34" charset="0"/>
              </a:rPr>
              <a:t>the Commonwealth </a:t>
            </a:r>
            <a:r>
              <a:rPr lang="en-US" sz="2000" dirty="0">
                <a:latin typeface="Arial" panose="020B0604020202020204" pitchFamily="34" charset="0"/>
                <a:cs typeface="Arial" panose="020B0604020202020204" pitchFamily="34" charset="0"/>
              </a:rPr>
              <a:t>Council on </a:t>
            </a:r>
            <a:r>
              <a:rPr lang="en-US" sz="2000" dirty="0" smtClean="0">
                <a:latin typeface="Arial" panose="020B0604020202020204" pitchFamily="34" charset="0"/>
                <a:cs typeface="Arial" panose="020B0604020202020204" pitchFamily="34" charset="0"/>
              </a:rPr>
              <a:t>Aging.</a:t>
            </a:r>
            <a:endParaRPr lang="en-US" sz="2000" dirty="0">
              <a:latin typeface="Arial" panose="020B0604020202020204" pitchFamily="34" charset="0"/>
              <a:cs typeface="Arial" panose="020B0604020202020204" pitchFamily="34" charset="0"/>
            </a:endParaRPr>
          </a:p>
          <a:p>
            <a:pPr>
              <a:spcBef>
                <a:spcPts val="600"/>
              </a:spcBef>
            </a:pPr>
            <a:r>
              <a:rPr lang="en-US" sz="2000" dirty="0" smtClean="0">
                <a:latin typeface="Arial" panose="020B0604020202020204" pitchFamily="34" charset="0"/>
                <a:cs typeface="Arial" panose="020B0604020202020204" pitchFamily="34" charset="0"/>
              </a:rPr>
              <a:t>Legislative </a:t>
            </a:r>
            <a:r>
              <a:rPr lang="en-US" sz="2000" dirty="0">
                <a:latin typeface="Arial" panose="020B0604020202020204" pitchFamily="34" charset="0"/>
                <a:cs typeface="Arial" panose="020B0604020202020204" pitchFamily="34" charset="0"/>
              </a:rPr>
              <a:t>updates and guidance for Aging Services and topics </a:t>
            </a:r>
          </a:p>
        </p:txBody>
      </p:sp>
    </p:spTree>
    <p:extLst>
      <p:ext uri="{BB962C8B-B14F-4D97-AF65-F5344CB8AC3E}">
        <p14:creationId xmlns:p14="http://schemas.microsoft.com/office/powerpoint/2010/main" val="2290014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BBD"/>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18000"/>
                    </a14:imgEffect>
                    <a14:imgEffect>
                      <a14:colorTemperature colorTemp="8725"/>
                    </a14:imgEffect>
                    <a14:imgEffect>
                      <a14:saturation sat="62000"/>
                    </a14:imgEffect>
                  </a14:imgLayer>
                </a14:imgProps>
              </a:ext>
              <a:ext uri="{28A0092B-C50C-407E-A947-70E740481C1C}">
                <a14:useLocalDpi xmlns:a14="http://schemas.microsoft.com/office/drawing/2010/main" val="0"/>
              </a:ext>
            </a:extLst>
          </a:blip>
          <a:srcRect l="1717" t="13043" r="8156" b="6521"/>
          <a:stretch/>
        </p:blipFill>
        <p:spPr>
          <a:xfrm>
            <a:off x="867032" y="2438401"/>
            <a:ext cx="7438768" cy="3276600"/>
          </a:xfrm>
          <a:solidFill>
            <a:srgbClr val="FFFDF1"/>
          </a:solidFill>
          <a:effectLst>
            <a:glow rad="165100">
              <a:srgbClr val="FFFDF1"/>
            </a:glow>
          </a:effectLst>
        </p:spPr>
      </p:pic>
      <p:sp>
        <p:nvSpPr>
          <p:cNvPr id="7" name="Rectangle 6"/>
          <p:cNvSpPr/>
          <p:nvPr/>
        </p:nvSpPr>
        <p:spPr>
          <a:xfrm>
            <a:off x="4648200" y="1962369"/>
            <a:ext cx="3657600" cy="762000"/>
          </a:xfrm>
          <a:prstGeom prst="rect">
            <a:avLst/>
          </a:prstGeom>
          <a:solidFill>
            <a:srgbClr val="FFF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3400" y="1981200"/>
            <a:ext cx="3276600" cy="762000"/>
          </a:xfrm>
          <a:prstGeom prst="rect">
            <a:avLst/>
          </a:prstGeom>
          <a:solidFill>
            <a:srgbClr val="FFF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219200"/>
            <a:ext cx="7924800" cy="1143000"/>
          </a:xfrm>
        </p:spPr>
        <p:txBody>
          <a:bodyPr>
            <a:normAutofit/>
          </a:bodyPr>
          <a:lstStyle/>
          <a:p>
            <a:r>
              <a:rPr lang="en-US" sz="3200" b="1" dirty="0" smtClean="0">
                <a:latin typeface="Arial" panose="020B0604020202020204" pitchFamily="34" charset="0"/>
                <a:cs typeface="Arial" panose="020B0604020202020204" pitchFamily="34" charset="0"/>
              </a:rPr>
              <a:t>Information Technology</a:t>
            </a:r>
            <a:br>
              <a:rPr lang="en-US" sz="3200" b="1" dirty="0" smtClean="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Lee Tinsley, CIO</a:t>
            </a:r>
            <a:endParaRPr lang="en-US" sz="3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a:srcRect b="11678"/>
          <a:stretch/>
        </p:blipFill>
        <p:spPr>
          <a:xfrm>
            <a:off x="7467600" y="1085631"/>
            <a:ext cx="1271778" cy="1505169"/>
          </a:xfrm>
          <a:prstGeom prst="rect">
            <a:avLst/>
          </a:prstGeom>
        </p:spPr>
      </p:pic>
    </p:spTree>
    <p:extLst>
      <p:ext uri="{BB962C8B-B14F-4D97-AF65-F5344CB8AC3E}">
        <p14:creationId xmlns:p14="http://schemas.microsoft.com/office/powerpoint/2010/main" val="4237073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9478"/>
            <a:ext cx="8229600" cy="1143000"/>
          </a:xfrm>
        </p:spPr>
        <p:txBody>
          <a:bodyPr>
            <a:normAutofit/>
          </a:bodyPr>
          <a:lstStyle/>
          <a:p>
            <a:r>
              <a:rPr lang="en-US" sz="3200" b="1" dirty="0" smtClean="0">
                <a:latin typeface="Arial" panose="020B0604020202020204" pitchFamily="34" charset="0"/>
                <a:cs typeface="Arial" panose="020B0604020202020204" pitchFamily="34" charset="0"/>
              </a:rPr>
              <a:t>Collaborations with IT</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9100" y="2280824"/>
            <a:ext cx="8229600" cy="3581400"/>
          </a:xfrm>
        </p:spPr>
        <p:txBody>
          <a:bodyPr>
            <a:normAutofit fontScale="77500" lnSpcReduction="20000"/>
          </a:bodyPr>
          <a:lstStyle/>
          <a:p>
            <a:pPr>
              <a:lnSpc>
                <a:spcPct val="120000"/>
              </a:lnSpc>
              <a:spcBef>
                <a:spcPts val="600"/>
              </a:spcBef>
            </a:pPr>
            <a:r>
              <a:rPr lang="en-US" sz="3100" dirty="0">
                <a:latin typeface="Arial" panose="020B0604020202020204" pitchFamily="34" charset="0"/>
                <a:cs typeface="Arial" panose="020B0604020202020204" pitchFamily="34" charset="0"/>
              </a:rPr>
              <a:t>Coordinates </a:t>
            </a:r>
            <a:r>
              <a:rPr lang="en-US" sz="3100" dirty="0" smtClean="0">
                <a:latin typeface="Arial" panose="020B0604020202020204" pitchFamily="34" charset="0"/>
                <a:cs typeface="Arial" panose="020B0604020202020204" pitchFamily="34" charset="0"/>
              </a:rPr>
              <a:t>with </a:t>
            </a:r>
            <a:r>
              <a:rPr lang="en-US" sz="3100" dirty="0">
                <a:latin typeface="Arial" panose="020B0604020202020204" pitchFamily="34" charset="0"/>
                <a:cs typeface="Arial" panose="020B0604020202020204" pitchFamily="34" charset="0"/>
              </a:rPr>
              <a:t>all programs using </a:t>
            </a:r>
            <a:r>
              <a:rPr lang="en-US" sz="3100" dirty="0" err="1">
                <a:latin typeface="Arial" panose="020B0604020202020204" pitchFamily="34" charset="0"/>
                <a:cs typeface="Arial" panose="020B0604020202020204" pitchFamily="34" charset="0"/>
              </a:rPr>
              <a:t>PeerPlace</a:t>
            </a:r>
            <a:r>
              <a:rPr lang="en-US" sz="3100" dirty="0">
                <a:latin typeface="Arial" panose="020B0604020202020204" pitchFamily="34" charset="0"/>
                <a:cs typeface="Arial" panose="020B0604020202020204" pitchFamily="34" charset="0"/>
              </a:rPr>
              <a:t> technology (ITPAC)</a:t>
            </a:r>
          </a:p>
          <a:p>
            <a:pPr>
              <a:lnSpc>
                <a:spcPct val="120000"/>
              </a:lnSpc>
              <a:spcBef>
                <a:spcPts val="600"/>
              </a:spcBef>
            </a:pPr>
            <a:r>
              <a:rPr lang="en-US" sz="3100" dirty="0">
                <a:latin typeface="Arial" panose="020B0604020202020204" pitchFamily="34" charset="0"/>
                <a:cs typeface="Arial" panose="020B0604020202020204" pitchFamily="34" charset="0"/>
              </a:rPr>
              <a:t>Supports initiatives</a:t>
            </a:r>
          </a:p>
          <a:p>
            <a:pPr>
              <a:lnSpc>
                <a:spcPct val="120000"/>
              </a:lnSpc>
              <a:spcBef>
                <a:spcPts val="600"/>
              </a:spcBef>
            </a:pPr>
            <a:r>
              <a:rPr lang="en-US" sz="3100" dirty="0">
                <a:latin typeface="Arial" panose="020B0604020202020204" pitchFamily="34" charset="0"/>
                <a:cs typeface="Arial" panose="020B0604020202020204" pitchFamily="34" charset="0"/>
              </a:rPr>
              <a:t>Troubleshoots issues and barriers</a:t>
            </a:r>
          </a:p>
          <a:p>
            <a:pPr>
              <a:lnSpc>
                <a:spcPct val="120000"/>
              </a:lnSpc>
              <a:spcBef>
                <a:spcPts val="600"/>
              </a:spcBef>
            </a:pPr>
            <a:r>
              <a:rPr lang="en-US" sz="3100" dirty="0">
                <a:latin typeface="Arial" panose="020B0604020202020204" pitchFamily="34" charset="0"/>
                <a:cs typeface="Arial" panose="020B0604020202020204" pitchFamily="34" charset="0"/>
              </a:rPr>
              <a:t>Explores new enhancements /initiatives to benefit Aging Services</a:t>
            </a:r>
          </a:p>
          <a:p>
            <a:pPr>
              <a:lnSpc>
                <a:spcPct val="120000"/>
              </a:lnSpc>
              <a:spcBef>
                <a:spcPts val="600"/>
              </a:spcBef>
            </a:pPr>
            <a:r>
              <a:rPr lang="en-US" sz="3100" dirty="0">
                <a:latin typeface="Arial" panose="020B0604020202020204" pitchFamily="34" charset="0"/>
                <a:cs typeface="Arial" panose="020B0604020202020204" pitchFamily="34" charset="0"/>
              </a:rPr>
              <a:t>Coordinates with Information Security Officer (</a:t>
            </a:r>
            <a:r>
              <a:rPr lang="en-US" sz="3100" dirty="0" err="1">
                <a:latin typeface="Arial" panose="020B0604020202020204" pitchFamily="34" charset="0"/>
                <a:cs typeface="Arial" panose="020B0604020202020204" pitchFamily="34" charset="0"/>
              </a:rPr>
              <a:t>Chandos</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Carrow</a:t>
            </a:r>
            <a:r>
              <a:rPr lang="en-US" sz="3100" dirty="0">
                <a:latin typeface="Arial" panose="020B0604020202020204" pitchFamily="34" charset="0"/>
                <a:cs typeface="Arial" panose="020B0604020202020204" pitchFamily="34" charset="0"/>
              </a:rPr>
              <a:t>) to ensure compliance with requirements</a:t>
            </a:r>
          </a:p>
          <a:p>
            <a:pPr marL="0" indent="0">
              <a:buNone/>
            </a:pPr>
            <a:endParaRPr lang="en-US" dirty="0"/>
          </a:p>
        </p:txBody>
      </p:sp>
    </p:spTree>
    <p:extLst>
      <p:ext uri="{BB962C8B-B14F-4D97-AF65-F5344CB8AC3E}">
        <p14:creationId xmlns:p14="http://schemas.microsoft.com/office/powerpoint/2010/main" val="3111621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132"/>
            <a:ext cx="7239000" cy="1143000"/>
          </a:xfrm>
        </p:spPr>
        <p:txBody>
          <a:bodyPr>
            <a:normAutofit/>
          </a:bodyPr>
          <a:lstStyle/>
          <a:p>
            <a:r>
              <a:rPr lang="en-US" sz="3200" b="1" dirty="0" smtClean="0">
                <a:latin typeface="Arial" panose="020B0604020202020204" pitchFamily="34" charset="0"/>
                <a:cs typeface="Arial" panose="020B0604020202020204" pitchFamily="34" charset="0"/>
              </a:rPr>
              <a:t>Long Term Care Ombudsman</a:t>
            </a:r>
            <a:br>
              <a:rPr lang="en-US" sz="3200" b="1" dirty="0" smtClean="0">
                <a:latin typeface="Arial" panose="020B0604020202020204" pitchFamily="34" charset="0"/>
                <a:cs typeface="Arial" panose="020B0604020202020204" pitchFamily="34" charset="0"/>
              </a:rPr>
            </a:br>
            <a:r>
              <a:rPr lang="en-US" sz="3000" b="1" dirty="0" err="1" smtClean="0">
                <a:latin typeface="Arial" panose="020B0604020202020204" pitchFamily="34" charset="0"/>
                <a:cs typeface="Arial" panose="020B0604020202020204" pitchFamily="34" charset="0"/>
              </a:rPr>
              <a:t>Joani</a:t>
            </a:r>
            <a:r>
              <a:rPr lang="en-US" sz="3000" b="1" dirty="0" smtClean="0">
                <a:latin typeface="Arial" panose="020B0604020202020204" pitchFamily="34" charset="0"/>
                <a:cs typeface="Arial" panose="020B0604020202020204" pitchFamily="34" charset="0"/>
              </a:rPr>
              <a:t> Latimer, Director</a:t>
            </a:r>
            <a:endParaRPr lang="en-US" sz="3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90800"/>
            <a:ext cx="8229600" cy="3276600"/>
          </a:xfrm>
        </p:spPr>
        <p:txBody>
          <a:bodyPr>
            <a:normAutofit fontScale="85000" lnSpcReduction="10000"/>
          </a:bodyPr>
          <a:lstStyle/>
          <a:p>
            <a:endParaRPr lang="en-US" dirty="0" smtClean="0"/>
          </a:p>
          <a:p>
            <a:pPr>
              <a:lnSpc>
                <a:spcPct val="120000"/>
              </a:lnSpc>
              <a:spcBef>
                <a:spcPts val="600"/>
              </a:spcBef>
            </a:pPr>
            <a:r>
              <a:rPr lang="en-US" sz="2800" dirty="0" smtClean="0">
                <a:latin typeface="Arial" panose="020B0604020202020204" pitchFamily="34" charset="0"/>
                <a:cs typeface="Arial" panose="020B0604020202020204" pitchFamily="34" charset="0"/>
              </a:rPr>
              <a:t>Gail </a:t>
            </a:r>
            <a:r>
              <a:rPr lang="en-US" sz="2800" dirty="0">
                <a:latin typeface="Arial" panose="020B0604020202020204" pitchFamily="34" charset="0"/>
                <a:cs typeface="Arial" panose="020B0604020202020204" pitchFamily="34" charset="0"/>
              </a:rPr>
              <a:t>Thompson MA, MSW, Asst. State LTC Ombudsman</a:t>
            </a:r>
          </a:p>
          <a:p>
            <a:pPr>
              <a:lnSpc>
                <a:spcPct val="120000"/>
              </a:lnSpc>
              <a:spcBef>
                <a:spcPts val="600"/>
              </a:spcBef>
            </a:pPr>
            <a:r>
              <a:rPr lang="en-US" sz="2800" dirty="0">
                <a:latin typeface="Arial" panose="020B0604020202020204" pitchFamily="34" charset="0"/>
                <a:cs typeface="Arial" panose="020B0604020202020204" pitchFamily="34" charset="0"/>
              </a:rPr>
              <a:t>Kimberly Pugh, Program Admin Assistant</a:t>
            </a:r>
          </a:p>
          <a:p>
            <a:pPr>
              <a:lnSpc>
                <a:spcPct val="120000"/>
              </a:lnSpc>
              <a:spcBef>
                <a:spcPts val="600"/>
              </a:spcBef>
            </a:pPr>
            <a:r>
              <a:rPr lang="en-US" sz="2800" dirty="0">
                <a:latin typeface="Arial" panose="020B0604020202020204" pitchFamily="34" charset="0"/>
                <a:cs typeface="Arial" panose="020B0604020202020204" pitchFamily="34" charset="0"/>
              </a:rPr>
              <a:t>Linda Hamrick, Coordinated Care Advocate Manager</a:t>
            </a:r>
          </a:p>
          <a:p>
            <a:pPr>
              <a:lnSpc>
                <a:spcPct val="120000"/>
              </a:lnSpc>
              <a:spcBef>
                <a:spcPts val="600"/>
              </a:spcBef>
            </a:pPr>
            <a:r>
              <a:rPr lang="en-US" sz="2800" dirty="0">
                <a:latin typeface="Arial" panose="020B0604020202020204" pitchFamily="34" charset="0"/>
                <a:cs typeface="Arial" panose="020B0604020202020204" pitchFamily="34" charset="0"/>
              </a:rPr>
              <a:t>Leticia </a:t>
            </a:r>
            <a:r>
              <a:rPr lang="en-US" sz="2800" dirty="0" err="1">
                <a:latin typeface="Arial" panose="020B0604020202020204" pitchFamily="34" charset="0"/>
                <a:cs typeface="Arial" panose="020B0604020202020204" pitchFamily="34" charset="0"/>
              </a:rPr>
              <a:t>Rasnick</a:t>
            </a:r>
            <a:r>
              <a:rPr lang="en-US" sz="2800" dirty="0">
                <a:latin typeface="Arial" panose="020B0604020202020204" pitchFamily="34" charset="0"/>
                <a:cs typeface="Arial" panose="020B0604020202020204" pitchFamily="34" charset="0"/>
              </a:rPr>
              <a:t>, Managed Care Advocate</a:t>
            </a:r>
          </a:p>
          <a:p>
            <a:pPr>
              <a:lnSpc>
                <a:spcPct val="120000"/>
              </a:lnSpc>
              <a:spcBef>
                <a:spcPts val="600"/>
              </a:spcBef>
            </a:pPr>
            <a:r>
              <a:rPr lang="en-US" sz="2800" dirty="0">
                <a:latin typeface="Arial" panose="020B0604020202020204" pitchFamily="34" charset="0"/>
                <a:cs typeface="Arial" panose="020B0604020202020204" pitchFamily="34" charset="0"/>
              </a:rPr>
              <a:t>Karin Roth, Coordinated Care Advocate</a:t>
            </a:r>
          </a:p>
          <a:p>
            <a:endParaRPr lang="en-US" dirty="0"/>
          </a:p>
        </p:txBody>
      </p:sp>
      <p:pic>
        <p:nvPicPr>
          <p:cNvPr id="4" name="Picture 3"/>
          <p:cNvPicPr>
            <a:picLocks noChangeAspect="1"/>
          </p:cNvPicPr>
          <p:nvPr/>
        </p:nvPicPr>
        <p:blipFill rotWithShape="1">
          <a:blip r:embed="rId3"/>
          <a:srcRect b="5427"/>
          <a:stretch/>
        </p:blipFill>
        <p:spPr>
          <a:xfrm>
            <a:off x="7467601" y="1085632"/>
            <a:ext cx="1271778" cy="1505168"/>
          </a:xfrm>
          <a:prstGeom prst="rect">
            <a:avLst/>
          </a:prstGeom>
        </p:spPr>
      </p:pic>
    </p:spTree>
    <p:extLst>
      <p:ext uri="{BB962C8B-B14F-4D97-AF65-F5344CB8AC3E}">
        <p14:creationId xmlns:p14="http://schemas.microsoft.com/office/powerpoint/2010/main" val="1879327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smtClean="0"/>
              <a:t/>
            </a:r>
            <a:br>
              <a:rPr lang="en-US" dirty="0" smtClean="0"/>
            </a:br>
            <a:r>
              <a:rPr lang="en-US" b="1" dirty="0" smtClean="0">
                <a:latin typeface="Arial" panose="020B0604020202020204" pitchFamily="34" charset="0"/>
                <a:cs typeface="Arial" panose="020B0604020202020204" pitchFamily="34" charset="0"/>
              </a:rPr>
              <a:t>Federal Structure</a:t>
            </a:r>
            <a:r>
              <a:rPr lang="en-US" dirty="0" smtClean="0"/>
              <a:t/>
            </a:r>
            <a:br>
              <a:rPr lang="en-US" dirty="0" smtClean="0"/>
            </a:br>
            <a:endParaRPr lang="en-US" dirty="0"/>
          </a:p>
        </p:txBody>
      </p:sp>
    </p:spTree>
    <p:extLst>
      <p:ext uri="{BB962C8B-B14F-4D97-AF65-F5344CB8AC3E}">
        <p14:creationId xmlns:p14="http://schemas.microsoft.com/office/powerpoint/2010/main" val="2596251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9478"/>
            <a:ext cx="8229600" cy="1143000"/>
          </a:xfrm>
        </p:spPr>
        <p:txBody>
          <a:bodyPr>
            <a:normAutofit/>
          </a:bodyPr>
          <a:lstStyle/>
          <a:p>
            <a:r>
              <a:rPr lang="en-US" sz="3200" b="1" dirty="0" smtClean="0">
                <a:latin typeface="Arial" panose="020B0604020202020204" pitchFamily="34" charset="0"/>
                <a:cs typeface="Arial" panose="020B0604020202020204" pitchFamily="34" charset="0"/>
              </a:rPr>
              <a:t>Collaboration with OSLTCO</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spcBef>
                <a:spcPts val="600"/>
              </a:spcBef>
            </a:pPr>
            <a:r>
              <a:rPr lang="en-US" sz="2400" dirty="0">
                <a:latin typeface="Arial" panose="020B0604020202020204" pitchFamily="34" charset="0"/>
                <a:cs typeface="Arial" panose="020B0604020202020204" pitchFamily="34" charset="0"/>
              </a:rPr>
              <a:t>OAS provides financial support services to OSLTCO</a:t>
            </a:r>
          </a:p>
          <a:p>
            <a:pPr>
              <a:spcBef>
                <a:spcPts val="600"/>
              </a:spcBef>
            </a:pPr>
            <a:r>
              <a:rPr lang="en-US" sz="2400" dirty="0">
                <a:latin typeface="Arial" panose="020B0604020202020204" pitchFamily="34" charset="0"/>
                <a:cs typeface="Arial" panose="020B0604020202020204" pitchFamily="34" charset="0"/>
              </a:rPr>
              <a:t>Governor’s COVID-19 Long-Term Care Facility Task </a:t>
            </a:r>
            <a:r>
              <a:rPr lang="en-US" sz="2400" dirty="0" smtClean="0">
                <a:latin typeface="Arial" panose="020B0604020202020204" pitchFamily="34" charset="0"/>
                <a:cs typeface="Arial" panose="020B0604020202020204" pitchFamily="34" charset="0"/>
              </a:rPr>
              <a:t>Force</a:t>
            </a:r>
            <a:endParaRPr lang="en-US" sz="2400" dirty="0">
              <a:latin typeface="Arial" panose="020B0604020202020204" pitchFamily="34" charset="0"/>
              <a:cs typeface="Arial" panose="020B0604020202020204" pitchFamily="34" charset="0"/>
            </a:endParaRPr>
          </a:p>
          <a:p>
            <a:pPr>
              <a:spcBef>
                <a:spcPts val="600"/>
              </a:spcBef>
            </a:pPr>
            <a:r>
              <a:rPr lang="en-US" sz="2400" dirty="0">
                <a:latin typeface="Arial" panose="020B0604020202020204" pitchFamily="34" charset="0"/>
                <a:cs typeface="Arial" panose="020B0604020202020204" pitchFamily="34" charset="0"/>
              </a:rPr>
              <a:t>DMAS Caregiver workgroup</a:t>
            </a:r>
          </a:p>
          <a:p>
            <a:pPr>
              <a:spcBef>
                <a:spcPts val="600"/>
              </a:spcBef>
            </a:pPr>
            <a:r>
              <a:rPr lang="en-US" sz="2400" dirty="0" smtClean="0">
                <a:latin typeface="Arial" panose="020B0604020202020204" pitchFamily="34" charset="0"/>
                <a:cs typeface="Arial" panose="020B0604020202020204" pitchFamily="34" charset="0"/>
              </a:rPr>
              <a:t>General </a:t>
            </a:r>
            <a:r>
              <a:rPr lang="en-US" sz="2400" dirty="0">
                <a:latin typeface="Arial" panose="020B0604020202020204" pitchFamily="34" charset="0"/>
                <a:cs typeface="Arial" panose="020B0604020202020204" pitchFamily="34" charset="0"/>
              </a:rPr>
              <a:t>AAA and ACL </a:t>
            </a:r>
            <a:r>
              <a:rPr lang="en-US" sz="2400" dirty="0" smtClean="0">
                <a:latin typeface="Arial" panose="020B0604020202020204" pitchFamily="34" charset="0"/>
                <a:cs typeface="Arial" panose="020B0604020202020204" pitchFamily="34" charset="0"/>
              </a:rPr>
              <a:t>communications</a:t>
            </a:r>
          </a:p>
          <a:p>
            <a:pPr>
              <a:spcBef>
                <a:spcPts val="600"/>
              </a:spcBef>
            </a:pPr>
            <a:r>
              <a:rPr lang="en-US" sz="2400" dirty="0">
                <a:latin typeface="Arial" panose="020B0604020202020204" pitchFamily="34" charset="0"/>
                <a:cs typeface="Arial" panose="020B0604020202020204" pitchFamily="34" charset="0"/>
              </a:rPr>
              <a:t>VICAP</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15010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1780"/>
            <a:ext cx="7315200" cy="1143000"/>
          </a:xfrm>
        </p:spPr>
        <p:txBody>
          <a:bodyPr>
            <a:normAutofit/>
          </a:bodyPr>
          <a:lstStyle/>
          <a:p>
            <a:r>
              <a:rPr lang="en-US" sz="3200" b="1" dirty="0" smtClean="0">
                <a:latin typeface="Arial" panose="020B0604020202020204" pitchFamily="34" charset="0"/>
                <a:cs typeface="Arial" panose="020B0604020202020204" pitchFamily="34" charset="0"/>
              </a:rPr>
              <a:t>Fiscal &amp; General Services</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John </a:t>
            </a:r>
            <a:r>
              <a:rPr lang="en-US" sz="3200" b="1" dirty="0" err="1" smtClean="0">
                <a:latin typeface="Arial" panose="020B0604020202020204" pitchFamily="34" charset="0"/>
                <a:cs typeface="Arial" panose="020B0604020202020204" pitchFamily="34" charset="0"/>
              </a:rPr>
              <a:t>Thaniel</a:t>
            </a:r>
            <a:r>
              <a:rPr lang="en-US" sz="3200" b="1" dirty="0" smtClean="0">
                <a:latin typeface="Arial" panose="020B0604020202020204" pitchFamily="34" charset="0"/>
                <a:cs typeface="Arial" panose="020B0604020202020204" pitchFamily="34" charset="0"/>
              </a:rPr>
              <a:t>, CFO</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438400"/>
            <a:ext cx="8229600" cy="3429000"/>
          </a:xfrm>
        </p:spPr>
        <p:txBody>
          <a:bodyPr>
            <a:noAutofit/>
          </a:bodyPr>
          <a:lstStyle/>
          <a:p>
            <a:pPr marL="0" indent="0">
              <a:buNone/>
            </a:pPr>
            <a:r>
              <a:rPr lang="en-US" sz="1600" b="1" u="sng" dirty="0">
                <a:latin typeface="Arial" panose="020B0604020202020204" pitchFamily="34" charset="0"/>
                <a:cs typeface="Arial" panose="020B0604020202020204" pitchFamily="34" charset="0"/>
              </a:rPr>
              <a:t>General Services</a:t>
            </a:r>
          </a:p>
          <a:p>
            <a:r>
              <a:rPr lang="en-US" sz="1600" dirty="0">
                <a:latin typeface="Arial" panose="020B0604020202020204" pitchFamily="34" charset="0"/>
                <a:cs typeface="Arial" panose="020B0604020202020204" pitchFamily="34" charset="0"/>
              </a:rPr>
              <a:t>Manager: Greg Dunaway, General Services Director (PPE, VEST, VDEM)</a:t>
            </a:r>
          </a:p>
          <a:p>
            <a:r>
              <a:rPr lang="en-US" sz="1600" dirty="0">
                <a:latin typeface="Arial" panose="020B0604020202020204" pitchFamily="34" charset="0"/>
                <a:cs typeface="Arial" panose="020B0604020202020204" pitchFamily="34" charset="0"/>
              </a:rPr>
              <a:t>Jason </a:t>
            </a:r>
            <a:r>
              <a:rPr lang="en-US" sz="1600" dirty="0" err="1">
                <a:latin typeface="Arial" panose="020B0604020202020204" pitchFamily="34" charset="0"/>
                <a:cs typeface="Arial" panose="020B0604020202020204" pitchFamily="34" charset="0"/>
              </a:rPr>
              <a:t>Illig</a:t>
            </a:r>
            <a:r>
              <a:rPr lang="en-US" sz="1600" dirty="0">
                <a:latin typeface="Arial" panose="020B0604020202020204" pitchFamily="34" charset="0"/>
                <a:cs typeface="Arial" panose="020B0604020202020204" pitchFamily="34" charset="0"/>
              </a:rPr>
              <a:t>, Logistics Manager	</a:t>
            </a:r>
          </a:p>
          <a:p>
            <a:r>
              <a:rPr lang="en-US" sz="1600" dirty="0">
                <a:latin typeface="Arial" panose="020B0604020202020204" pitchFamily="34" charset="0"/>
                <a:cs typeface="Arial" panose="020B0604020202020204" pitchFamily="34" charset="0"/>
              </a:rPr>
              <a:t>Beth </a:t>
            </a:r>
            <a:r>
              <a:rPr lang="en-US" sz="1600" dirty="0" err="1">
                <a:latin typeface="Arial" panose="020B0604020202020204" pitchFamily="34" charset="0"/>
                <a:cs typeface="Arial" panose="020B0604020202020204" pitchFamily="34" charset="0"/>
              </a:rPr>
              <a:t>Prunkl</a:t>
            </a:r>
            <a:r>
              <a:rPr lang="en-US" sz="1600" dirty="0">
                <a:latin typeface="Arial" panose="020B0604020202020204" pitchFamily="34" charset="0"/>
                <a:cs typeface="Arial" panose="020B0604020202020204" pitchFamily="34" charset="0"/>
              </a:rPr>
              <a:t>, Procurement Manager (AAA contracts and procurement)</a:t>
            </a:r>
          </a:p>
          <a:p>
            <a:r>
              <a:rPr lang="en-US" sz="1600" dirty="0">
                <a:latin typeface="Arial" panose="020B0604020202020204" pitchFamily="34" charset="0"/>
                <a:cs typeface="Arial" panose="020B0604020202020204" pitchFamily="34" charset="0"/>
              </a:rPr>
              <a:t>Chip Stratton, Safety Officer, Emergency Management Coordinator (PPE, VEST, VDEM, AFNAC)</a:t>
            </a:r>
          </a:p>
          <a:p>
            <a:pPr marL="0" indent="0">
              <a:spcBef>
                <a:spcPts val="1200"/>
              </a:spcBef>
              <a:buNone/>
            </a:pPr>
            <a:r>
              <a:rPr lang="en-US" sz="1600" b="1" u="sng" dirty="0">
                <a:latin typeface="Arial" panose="020B0604020202020204" pitchFamily="34" charset="0"/>
                <a:cs typeface="Arial" panose="020B0604020202020204" pitchFamily="34" charset="0"/>
              </a:rPr>
              <a:t>Grants &amp; Contracts</a:t>
            </a:r>
          </a:p>
          <a:p>
            <a:r>
              <a:rPr lang="en-US" sz="1600" dirty="0">
                <a:latin typeface="Arial" panose="020B0604020202020204" pitchFamily="34" charset="0"/>
                <a:cs typeface="Arial" panose="020B0604020202020204" pitchFamily="34" charset="0"/>
              </a:rPr>
              <a:t>Manager: Sharon Collins - Reporting and Accounting Manager</a:t>
            </a:r>
          </a:p>
          <a:p>
            <a:r>
              <a:rPr lang="en-US" sz="1600" dirty="0">
                <a:latin typeface="Arial" panose="020B0604020202020204" pitchFamily="34" charset="0"/>
                <a:cs typeface="Arial" panose="020B0604020202020204" pitchFamily="34" charset="0"/>
              </a:rPr>
              <a:t>Teresa Bennett, Grants and Cash Management Analyst (</a:t>
            </a:r>
            <a:r>
              <a:rPr lang="en-US" sz="1600" dirty="0" err="1">
                <a:latin typeface="Arial" panose="020B0604020202020204" pitchFamily="34" charset="0"/>
                <a:cs typeface="Arial" panose="020B0604020202020204" pitchFamily="34" charset="0"/>
              </a:rPr>
              <a:t>GrandDriver</a:t>
            </a:r>
            <a:r>
              <a:rPr lang="en-US" sz="1600" dirty="0">
                <a:latin typeface="Arial" panose="020B0604020202020204" pitchFamily="34" charset="0"/>
                <a:cs typeface="Arial" panose="020B0604020202020204" pitchFamily="34" charset="0"/>
              </a:rPr>
              <a:t>, Falls </a:t>
            </a:r>
            <a:r>
              <a:rPr lang="en-US" sz="1600" dirty="0" smtClean="0">
                <a:latin typeface="Arial" panose="020B0604020202020204" pitchFamily="34" charset="0"/>
                <a:cs typeface="Arial" panose="020B0604020202020204" pitchFamily="34" charset="0"/>
              </a:rPr>
              <a:t>Prev.)</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Mary </a:t>
            </a:r>
            <a:r>
              <a:rPr lang="en-US" sz="1600" dirty="0" err="1">
                <a:latin typeface="Arial" panose="020B0604020202020204" pitchFamily="34" charset="0"/>
                <a:cs typeface="Arial" panose="020B0604020202020204" pitchFamily="34" charset="0"/>
              </a:rPr>
              <a:t>Castlebury</a:t>
            </a:r>
            <a:r>
              <a:rPr lang="en-US" sz="1600" dirty="0">
                <a:latin typeface="Arial" panose="020B0604020202020204" pitchFamily="34" charset="0"/>
                <a:cs typeface="Arial" panose="020B0604020202020204" pitchFamily="34" charset="0"/>
              </a:rPr>
              <a:t>, Senior Grant Accountant (remittance, AMRs)</a:t>
            </a:r>
          </a:p>
          <a:p>
            <a:r>
              <a:rPr lang="en-US" sz="1600" dirty="0">
                <a:latin typeface="Arial" panose="020B0604020202020204" pitchFamily="34" charset="0"/>
                <a:cs typeface="Arial" panose="020B0604020202020204" pitchFamily="34" charset="0"/>
              </a:rPr>
              <a:t>Marquita Crowder, Grants Financial Reporting </a:t>
            </a:r>
            <a:r>
              <a:rPr lang="en-US" sz="1600" dirty="0" smtClean="0">
                <a:latin typeface="Arial" panose="020B0604020202020204" pitchFamily="34" charset="0"/>
                <a:cs typeface="Arial" panose="020B0604020202020204" pitchFamily="34" charset="0"/>
              </a:rPr>
              <a:t>Specialist (federal </a:t>
            </a:r>
            <a:r>
              <a:rPr lang="en-US" sz="1600" dirty="0">
                <a:latin typeface="Arial" panose="020B0604020202020204" pitchFamily="34" charset="0"/>
                <a:cs typeface="Arial" panose="020B0604020202020204" pitchFamily="34" charset="0"/>
              </a:rPr>
              <a:t>grants reporting)</a:t>
            </a:r>
          </a:p>
          <a:p>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b="11539"/>
          <a:stretch/>
        </p:blipFill>
        <p:spPr>
          <a:xfrm>
            <a:off x="7448551" y="1085633"/>
            <a:ext cx="1290828" cy="1428968"/>
          </a:xfrm>
          <a:prstGeom prst="rect">
            <a:avLst/>
          </a:prstGeom>
        </p:spPr>
      </p:pic>
    </p:spTree>
    <p:extLst>
      <p:ext uri="{BB962C8B-B14F-4D97-AF65-F5344CB8AC3E}">
        <p14:creationId xmlns:p14="http://schemas.microsoft.com/office/powerpoint/2010/main" val="1454708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9478"/>
            <a:ext cx="8839200" cy="1143000"/>
          </a:xfrm>
        </p:spPr>
        <p:txBody>
          <a:bodyPr>
            <a:normAutofit/>
          </a:bodyPr>
          <a:lstStyle/>
          <a:p>
            <a:r>
              <a:rPr lang="en-US" sz="3200" b="1" dirty="0" smtClean="0">
                <a:latin typeface="Arial" panose="020B0604020202020204" pitchFamily="34" charset="0"/>
                <a:cs typeface="Arial" panose="020B0604020202020204" pitchFamily="34" charset="0"/>
              </a:rPr>
              <a:t>Collaborations with Fiscal</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438400"/>
            <a:ext cx="8229600" cy="3276600"/>
          </a:xfrm>
        </p:spPr>
        <p:txBody>
          <a:bodyPr>
            <a:normAutofit/>
          </a:bodyPr>
          <a:lstStyle/>
          <a:p>
            <a:r>
              <a:rPr lang="en-US" sz="2600" dirty="0">
                <a:latin typeface="Arial" panose="020B0604020202020204" pitchFamily="34" charset="0"/>
                <a:cs typeface="Arial" panose="020B0604020202020204" pitchFamily="34" charset="0"/>
              </a:rPr>
              <a:t>Process payments to AAAs</a:t>
            </a:r>
          </a:p>
          <a:p>
            <a:r>
              <a:rPr lang="en-US" sz="2600" dirty="0">
                <a:latin typeface="Arial" panose="020B0604020202020204" pitchFamily="34" charset="0"/>
                <a:cs typeface="Arial" panose="020B0604020202020204" pitchFamily="34" charset="0"/>
              </a:rPr>
              <a:t>Track AAA grant payments and remittance</a:t>
            </a:r>
          </a:p>
          <a:p>
            <a:r>
              <a:rPr lang="en-US" sz="2600" dirty="0">
                <a:latin typeface="Arial" panose="020B0604020202020204" pitchFamily="34" charset="0"/>
                <a:cs typeface="Arial" panose="020B0604020202020204" pitchFamily="34" charset="0"/>
              </a:rPr>
              <a:t>Submit federal financial reports to ACL</a:t>
            </a:r>
          </a:p>
          <a:p>
            <a:r>
              <a:rPr lang="en-US" sz="2600" dirty="0">
                <a:latin typeface="Arial" panose="020B0604020202020204" pitchFamily="34" charset="0"/>
                <a:cs typeface="Arial" panose="020B0604020202020204" pitchFamily="34" charset="0"/>
              </a:rPr>
              <a:t>Finalize contracts through procurement</a:t>
            </a:r>
          </a:p>
          <a:p>
            <a:r>
              <a:rPr lang="en-US" sz="2600" dirty="0">
                <a:latin typeface="Arial" panose="020B0604020202020204" pitchFamily="34" charset="0"/>
                <a:cs typeface="Arial" panose="020B0604020202020204" pitchFamily="34" charset="0"/>
              </a:rPr>
              <a:t>Coordinate with the OAS fiscal team </a:t>
            </a:r>
          </a:p>
          <a:p>
            <a:r>
              <a:rPr lang="en-US" sz="2600" dirty="0">
                <a:latin typeface="Arial" panose="020B0604020202020204" pitchFamily="34" charset="0"/>
                <a:cs typeface="Arial" panose="020B0604020202020204" pitchFamily="34" charset="0"/>
              </a:rPr>
              <a:t>Report the needs of AAAs to VDEM through VEST and AFNAC</a:t>
            </a:r>
          </a:p>
          <a:p>
            <a:endParaRPr lang="en-US" dirty="0"/>
          </a:p>
          <a:p>
            <a:endParaRPr lang="en-US" dirty="0"/>
          </a:p>
        </p:txBody>
      </p:sp>
    </p:spTree>
    <p:extLst>
      <p:ext uri="{BB962C8B-B14F-4D97-AF65-F5344CB8AC3E}">
        <p14:creationId xmlns:p14="http://schemas.microsoft.com/office/powerpoint/2010/main" val="1623519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644"/>
            <a:ext cx="7391400" cy="1066800"/>
          </a:xfrm>
        </p:spPr>
        <p:txBody>
          <a:bodyPr>
            <a:noAutofit/>
          </a:bodyPr>
          <a:lstStyle/>
          <a:p>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Adult Protective Services</a:t>
            </a:r>
            <a:br>
              <a:rPr lang="en-US" sz="3200" b="1" dirty="0" smtClean="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Paige </a:t>
            </a:r>
            <a:r>
              <a:rPr lang="en-US" sz="3000" b="1" dirty="0" err="1" smtClean="0">
                <a:latin typeface="Arial" panose="020B0604020202020204" pitchFamily="34" charset="0"/>
                <a:cs typeface="Arial" panose="020B0604020202020204" pitchFamily="34" charset="0"/>
              </a:rPr>
              <a:t>McCleary</a:t>
            </a:r>
            <a:r>
              <a:rPr lang="en-US" sz="3000" b="1" dirty="0" smtClean="0">
                <a:latin typeface="Arial" panose="020B0604020202020204" pitchFamily="34" charset="0"/>
                <a:cs typeface="Arial" panose="020B0604020202020204" pitchFamily="34" charset="0"/>
              </a:rPr>
              <a:t>, Director</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428875"/>
            <a:ext cx="8229600" cy="3514725"/>
          </a:xfrm>
        </p:spPr>
        <p:txBody>
          <a:bodyPr>
            <a:normAutofit fontScale="62500" lnSpcReduction="20000"/>
          </a:bodyPr>
          <a:lstStyle/>
          <a:p>
            <a:pPr>
              <a:lnSpc>
                <a:spcPct val="120000"/>
              </a:lnSpc>
              <a:spcBef>
                <a:spcPts val="600"/>
              </a:spcBef>
            </a:pPr>
            <a:r>
              <a:rPr lang="en-US" dirty="0">
                <a:latin typeface="Arial" panose="020B0604020202020204" pitchFamily="34" charset="0"/>
                <a:cs typeface="Arial" panose="020B0604020202020204" pitchFamily="34" charset="0"/>
              </a:rPr>
              <a:t>Venus Bryant, Admin Specialist</a:t>
            </a:r>
          </a:p>
          <a:p>
            <a:pPr>
              <a:lnSpc>
                <a:spcPct val="120000"/>
              </a:lnSpc>
              <a:spcBef>
                <a:spcPts val="600"/>
              </a:spcBef>
            </a:pPr>
            <a:r>
              <a:rPr lang="en-US" dirty="0">
                <a:latin typeface="Arial" panose="020B0604020202020204" pitchFamily="34" charset="0"/>
                <a:cs typeface="Arial" panose="020B0604020202020204" pitchFamily="34" charset="0"/>
              </a:rPr>
              <a:t>Barb Pratt, Adult Protective Services Curriculum Developer</a:t>
            </a:r>
          </a:p>
          <a:p>
            <a:pPr>
              <a:lnSpc>
                <a:spcPct val="120000"/>
              </a:lnSpc>
              <a:spcBef>
                <a:spcPts val="600"/>
              </a:spcBef>
            </a:pPr>
            <a:r>
              <a:rPr lang="en-US" dirty="0" err="1">
                <a:latin typeface="Arial" panose="020B0604020202020204" pitchFamily="34" charset="0"/>
                <a:cs typeface="Arial" panose="020B0604020202020204" pitchFamily="34" charset="0"/>
              </a:rPr>
              <a:t>Tishaun</a:t>
            </a:r>
            <a:r>
              <a:rPr lang="en-US" dirty="0">
                <a:latin typeface="Arial" panose="020B0604020202020204" pitchFamily="34" charset="0"/>
                <a:cs typeface="Arial" panose="020B0604020202020204" pitchFamily="34" charset="0"/>
              </a:rPr>
              <a:t> Harris </a:t>
            </a:r>
            <a:r>
              <a:rPr lang="en-US" dirty="0" err="1">
                <a:latin typeface="Arial" panose="020B0604020202020204" pitchFamily="34" charset="0"/>
                <a:cs typeface="Arial" panose="020B0604020202020204" pitchFamily="34" charset="0"/>
              </a:rPr>
              <a:t>Ugworji</a:t>
            </a:r>
            <a:r>
              <a:rPr lang="en-US" dirty="0">
                <a:latin typeface="Arial" panose="020B0604020202020204" pitchFamily="34" charset="0"/>
                <a:cs typeface="Arial" panose="020B0604020202020204" pitchFamily="34" charset="0"/>
              </a:rPr>
              <a:t>, AG Program Manager</a:t>
            </a:r>
          </a:p>
          <a:p>
            <a:pPr>
              <a:lnSpc>
                <a:spcPct val="120000"/>
              </a:lnSpc>
              <a:spcBef>
                <a:spcPts val="600"/>
              </a:spcBef>
            </a:pPr>
            <a:r>
              <a:rPr lang="en-US" dirty="0">
                <a:latin typeface="Arial" panose="020B0604020202020204" pitchFamily="34" charset="0"/>
                <a:cs typeface="Arial" panose="020B0604020202020204" pitchFamily="34" charset="0"/>
              </a:rPr>
              <a:t>Shelley Henley, Auxiliary Grant Program Consultant</a:t>
            </a:r>
          </a:p>
          <a:p>
            <a:pPr>
              <a:lnSpc>
                <a:spcPct val="120000"/>
              </a:lnSpc>
              <a:spcBef>
                <a:spcPts val="600"/>
              </a:spcBef>
            </a:pPr>
            <a:r>
              <a:rPr lang="en-US" dirty="0">
                <a:latin typeface="Arial" panose="020B0604020202020204" pitchFamily="34" charset="0"/>
                <a:cs typeface="Arial" panose="020B0604020202020204" pitchFamily="34" charset="0"/>
              </a:rPr>
              <a:t>Nicole Doyle, Program Consultant Senior</a:t>
            </a:r>
          </a:p>
          <a:p>
            <a:pPr>
              <a:lnSpc>
                <a:spcPct val="120000"/>
              </a:lnSpc>
              <a:spcBef>
                <a:spcPts val="600"/>
              </a:spcBef>
            </a:pPr>
            <a:r>
              <a:rPr lang="en-US" dirty="0">
                <a:latin typeface="Arial" panose="020B0604020202020204" pitchFamily="34" charset="0"/>
                <a:cs typeface="Arial" panose="020B0604020202020204" pitchFamily="34" charset="0"/>
              </a:rPr>
              <a:t>Andrea Jones, Program Specialist</a:t>
            </a:r>
          </a:p>
          <a:p>
            <a:pPr>
              <a:lnSpc>
                <a:spcPct val="120000"/>
              </a:lnSpc>
              <a:spcBef>
                <a:spcPts val="600"/>
              </a:spcBef>
            </a:pPr>
            <a:r>
              <a:rPr lang="en-US" dirty="0">
                <a:latin typeface="Arial" panose="020B0604020202020204" pitchFamily="34" charset="0"/>
                <a:cs typeface="Arial" panose="020B0604020202020204" pitchFamily="34" charset="0"/>
              </a:rPr>
              <a:t>Carol McCray, Program Specialist</a:t>
            </a:r>
          </a:p>
          <a:p>
            <a:pPr>
              <a:lnSpc>
                <a:spcPct val="120000"/>
              </a:lnSpc>
              <a:spcBef>
                <a:spcPts val="600"/>
              </a:spcBef>
            </a:pPr>
            <a:r>
              <a:rPr lang="en-US" dirty="0">
                <a:latin typeface="Arial" panose="020B0604020202020204" pitchFamily="34" charset="0"/>
                <a:cs typeface="Arial" panose="020B0604020202020204" pitchFamily="34" charset="0"/>
              </a:rPr>
              <a:t>Angie </a:t>
            </a:r>
            <a:r>
              <a:rPr lang="en-US" dirty="0" err="1">
                <a:latin typeface="Arial" panose="020B0604020202020204" pitchFamily="34" charset="0"/>
                <a:cs typeface="Arial" panose="020B0604020202020204" pitchFamily="34" charset="0"/>
              </a:rPr>
              <a:t>Mountcastle</a:t>
            </a:r>
            <a:r>
              <a:rPr lang="en-US" dirty="0">
                <a:latin typeface="Arial" panose="020B0604020202020204" pitchFamily="34" charset="0"/>
                <a:cs typeface="Arial" panose="020B0604020202020204" pitchFamily="34" charset="0"/>
              </a:rPr>
              <a:t>, Program Specialist</a:t>
            </a:r>
          </a:p>
          <a:p>
            <a:pPr>
              <a:lnSpc>
                <a:spcPct val="120000"/>
              </a:lnSpc>
              <a:spcBef>
                <a:spcPts val="600"/>
              </a:spcBef>
            </a:pPr>
            <a:r>
              <a:rPr lang="en-US" dirty="0">
                <a:latin typeface="Arial" panose="020B0604020202020204" pitchFamily="34" charset="0"/>
                <a:cs typeface="Arial" panose="020B0604020202020204" pitchFamily="34" charset="0"/>
              </a:rPr>
              <a:t>Carey Raleigh, Program Specialist</a:t>
            </a:r>
          </a:p>
          <a:p>
            <a:pPr marL="0" indent="0">
              <a:lnSpc>
                <a:spcPct val="120000"/>
              </a:lnSpc>
              <a:spcBef>
                <a:spcPts val="600"/>
              </a:spcBef>
              <a:buNone/>
            </a:pPr>
            <a:endParaRPr lang="en-US" dirty="0"/>
          </a:p>
        </p:txBody>
      </p:sp>
      <p:pic>
        <p:nvPicPr>
          <p:cNvPr id="4" name="Picture 3"/>
          <p:cNvPicPr>
            <a:picLocks noChangeAspect="1"/>
          </p:cNvPicPr>
          <p:nvPr/>
        </p:nvPicPr>
        <p:blipFill rotWithShape="1">
          <a:blip r:embed="rId3"/>
          <a:srcRect b="6822"/>
          <a:stretch/>
        </p:blipFill>
        <p:spPr>
          <a:xfrm>
            <a:off x="7448551" y="1085633"/>
            <a:ext cx="1290828" cy="1505167"/>
          </a:xfrm>
          <a:prstGeom prst="rect">
            <a:avLst/>
          </a:prstGeom>
        </p:spPr>
      </p:pic>
    </p:spTree>
    <p:extLst>
      <p:ext uri="{BB962C8B-B14F-4D97-AF65-F5344CB8AC3E}">
        <p14:creationId xmlns:p14="http://schemas.microsoft.com/office/powerpoint/2010/main" val="2928354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9478"/>
            <a:ext cx="8839200" cy="1143000"/>
          </a:xfrm>
        </p:spPr>
        <p:txBody>
          <a:bodyPr>
            <a:normAutofit/>
          </a:bodyPr>
          <a:lstStyle/>
          <a:p>
            <a:r>
              <a:rPr lang="en-US" sz="3200" b="1" dirty="0" smtClean="0">
                <a:latin typeface="Arial" panose="020B0604020202020204" pitchFamily="34" charset="0"/>
                <a:cs typeface="Arial" panose="020B0604020202020204" pitchFamily="34" charset="0"/>
              </a:rPr>
              <a:t>Collaborations with APS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0" y="2133600"/>
            <a:ext cx="6553200" cy="3276600"/>
          </a:xfrm>
        </p:spPr>
        <p:txBody>
          <a:bodyPr/>
          <a:lstStyle/>
          <a:p>
            <a:endParaRPr lang="en-US" dirty="0" smtClean="0"/>
          </a:p>
          <a:p>
            <a:r>
              <a:rPr lang="en-US" sz="2400" dirty="0" smtClean="0">
                <a:latin typeface="Arial" panose="020B0604020202020204" pitchFamily="34" charset="0"/>
                <a:cs typeface="Arial" panose="020B0604020202020204" pitchFamily="34" charset="0"/>
              </a:rPr>
              <a:t>Elder </a:t>
            </a:r>
            <a:r>
              <a:rPr lang="en-US" sz="2400" dirty="0">
                <a:latin typeface="Arial" panose="020B0604020202020204" pitchFamily="34" charset="0"/>
                <a:cs typeface="Arial" panose="020B0604020202020204" pitchFamily="34" charset="0"/>
              </a:rPr>
              <a:t>Abuse Prevention (VCPEA)</a:t>
            </a:r>
          </a:p>
          <a:p>
            <a:r>
              <a:rPr lang="en-US" sz="2400" dirty="0">
                <a:latin typeface="Arial" panose="020B0604020202020204" pitchFamily="34" charset="0"/>
                <a:cs typeface="Arial" panose="020B0604020202020204" pitchFamily="34" charset="0"/>
              </a:rPr>
              <a:t>Legal Services Program</a:t>
            </a:r>
          </a:p>
          <a:p>
            <a:r>
              <a:rPr lang="en-US" sz="2400" dirty="0">
                <a:latin typeface="Arial" panose="020B0604020202020204" pitchFamily="34" charset="0"/>
                <a:cs typeface="Arial" panose="020B0604020202020204" pitchFamily="34" charset="0"/>
              </a:rPr>
              <a:t>Public Guardianship Program</a:t>
            </a:r>
          </a:p>
          <a:p>
            <a:r>
              <a:rPr lang="en-US" sz="2400" dirty="0">
                <a:latin typeface="Arial" panose="020B0604020202020204" pitchFamily="34" charset="0"/>
                <a:cs typeface="Arial" panose="020B0604020202020204" pitchFamily="34" charset="0"/>
              </a:rPr>
              <a:t>ITPAC</a:t>
            </a:r>
          </a:p>
          <a:p>
            <a:endParaRPr lang="en-US" dirty="0"/>
          </a:p>
          <a:p>
            <a:endParaRPr lang="en-US" dirty="0"/>
          </a:p>
        </p:txBody>
      </p:sp>
    </p:spTree>
    <p:extLst>
      <p:ext uri="{BB962C8B-B14F-4D97-AF65-F5344CB8AC3E}">
        <p14:creationId xmlns:p14="http://schemas.microsoft.com/office/powerpoint/2010/main" val="920416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04278"/>
            <a:ext cx="8077200" cy="1447800"/>
          </a:xfrm>
        </p:spPr>
        <p:txBody>
          <a:bodyPr>
            <a:noAutofit/>
          </a:bodyPr>
          <a:lstStyle/>
          <a:p>
            <a:r>
              <a:rPr lang="en-US" sz="3200" b="1" dirty="0" smtClean="0">
                <a:latin typeface="Arial" panose="020B0604020202020204" pitchFamily="34" charset="0"/>
                <a:cs typeface="Arial" panose="020B0604020202020204" pitchFamily="34" charset="0"/>
              </a:rPr>
              <a:t>Division of Rehabilitative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Services (DRS)</a:t>
            </a:r>
            <a:br>
              <a:rPr lang="en-US" sz="3200" b="1" dirty="0" smtClean="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Dale Batten, Deputy Commissioner</a:t>
            </a:r>
            <a:endParaRPr lang="en-US" sz="3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743417"/>
            <a:ext cx="8229600" cy="3276600"/>
          </a:xfrm>
        </p:spPr>
        <p:txBody>
          <a:bodyPr>
            <a:normAutofit/>
          </a:bodyPr>
          <a:lstStyle/>
          <a:p>
            <a:pPr marL="0" indent="0">
              <a:buNone/>
            </a:pPr>
            <a:endParaRPr lang="en-US" sz="2800" dirty="0" smtClean="0"/>
          </a:p>
          <a:p>
            <a:r>
              <a:rPr lang="en-US" sz="2400" dirty="0" smtClean="0">
                <a:latin typeface="Arial" panose="020B0604020202020204" pitchFamily="34" charset="0"/>
                <a:cs typeface="Arial" panose="020B0604020202020204" pitchFamily="34" charset="0"/>
              </a:rPr>
              <a:t>Vocational </a:t>
            </a:r>
            <a:r>
              <a:rPr lang="en-US" sz="2400" dirty="0">
                <a:latin typeface="Arial" panose="020B0604020202020204" pitchFamily="34" charset="0"/>
                <a:cs typeface="Arial" panose="020B0604020202020204" pitchFamily="34" charset="0"/>
              </a:rPr>
              <a:t>Rehabilitation</a:t>
            </a:r>
          </a:p>
          <a:p>
            <a:r>
              <a:rPr lang="en-US" sz="2400" dirty="0">
                <a:latin typeface="Arial" panose="020B0604020202020204" pitchFamily="34" charset="0"/>
                <a:cs typeface="Arial" panose="020B0604020202020204" pitchFamily="34" charset="0"/>
              </a:rPr>
              <a:t>Wilson Workforce Rehabilitation Center (WWRC)</a:t>
            </a:r>
          </a:p>
          <a:p>
            <a:r>
              <a:rPr lang="en-US" sz="2400" dirty="0">
                <a:latin typeface="Arial" panose="020B0604020202020204" pitchFamily="34" charset="0"/>
                <a:cs typeface="Arial" panose="020B0604020202020204" pitchFamily="34" charset="0"/>
              </a:rPr>
              <a:t>Virginia Assistive Technology System (VATS)</a:t>
            </a:r>
          </a:p>
          <a:p>
            <a:r>
              <a:rPr lang="en-US" sz="2400" dirty="0">
                <a:latin typeface="Arial" panose="020B0604020202020204" pitchFamily="34" charset="0"/>
                <a:cs typeface="Arial" panose="020B0604020202020204" pitchFamily="34" charset="0"/>
              </a:rPr>
              <a:t>Workforce Programs</a:t>
            </a:r>
          </a:p>
          <a:p>
            <a:r>
              <a:rPr lang="en-US" sz="2400" dirty="0">
                <a:latin typeface="Arial" panose="020B0604020202020204" pitchFamily="34" charset="0"/>
                <a:cs typeface="Arial" panose="020B0604020202020204" pitchFamily="34" charset="0"/>
              </a:rPr>
              <a:t>Grants &amp; Project Implementation</a:t>
            </a:r>
          </a:p>
          <a:p>
            <a:endParaRPr lang="en-US" dirty="0"/>
          </a:p>
        </p:txBody>
      </p:sp>
      <p:pic>
        <p:nvPicPr>
          <p:cNvPr id="4" name="Picture 3"/>
          <p:cNvPicPr>
            <a:picLocks noChangeAspect="1"/>
          </p:cNvPicPr>
          <p:nvPr/>
        </p:nvPicPr>
        <p:blipFill>
          <a:blip r:embed="rId3"/>
          <a:stretch>
            <a:fillRect/>
          </a:stretch>
        </p:blipFill>
        <p:spPr>
          <a:xfrm>
            <a:off x="7448551" y="1161833"/>
            <a:ext cx="1337078" cy="1505167"/>
          </a:xfrm>
          <a:prstGeom prst="rect">
            <a:avLst/>
          </a:prstGeom>
        </p:spPr>
      </p:pic>
    </p:spTree>
    <p:extLst>
      <p:ext uri="{BB962C8B-B14F-4D97-AF65-F5344CB8AC3E}">
        <p14:creationId xmlns:p14="http://schemas.microsoft.com/office/powerpoint/2010/main" val="144288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9478"/>
            <a:ext cx="8229600" cy="1143000"/>
          </a:xfrm>
        </p:spPr>
        <p:txBody>
          <a:bodyPr>
            <a:normAutofit/>
          </a:bodyPr>
          <a:lstStyle/>
          <a:p>
            <a:r>
              <a:rPr lang="en-US" sz="3200" b="1" dirty="0" smtClean="0">
                <a:latin typeface="Arial" panose="020B0604020202020204" pitchFamily="34" charset="0"/>
                <a:cs typeface="Arial" panose="020B0604020202020204" pitchFamily="34" charset="0"/>
              </a:rPr>
              <a:t>Collaborations with DRS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2057400"/>
            <a:ext cx="7391400" cy="3276600"/>
          </a:xfrm>
        </p:spPr>
        <p:txBody>
          <a:bodyPr>
            <a:normAutofit/>
          </a:bodyPr>
          <a:lstStyle/>
          <a:p>
            <a:endParaRPr lang="en-US" dirty="0" smtClean="0"/>
          </a:p>
          <a:p>
            <a:pPr>
              <a:spcBef>
                <a:spcPts val="600"/>
              </a:spcBef>
            </a:pPr>
            <a:r>
              <a:rPr lang="en-US" sz="2400" dirty="0" smtClean="0">
                <a:latin typeface="Arial" panose="020B0604020202020204" pitchFamily="34" charset="0"/>
                <a:cs typeface="Arial" panose="020B0604020202020204" pitchFamily="34" charset="0"/>
              </a:rPr>
              <a:t>NWD/VATS </a:t>
            </a:r>
            <a:endParaRPr lang="en-US" sz="2400" dirty="0">
              <a:latin typeface="Arial" panose="020B0604020202020204" pitchFamily="34" charset="0"/>
              <a:cs typeface="Arial" panose="020B0604020202020204" pitchFamily="34" charset="0"/>
            </a:endParaRPr>
          </a:p>
          <a:p>
            <a:pPr>
              <a:spcBef>
                <a:spcPts val="600"/>
              </a:spcBef>
            </a:pPr>
            <a:r>
              <a:rPr lang="en-US" sz="2400" dirty="0" smtClean="0">
                <a:latin typeface="Arial" panose="020B0604020202020204" pitchFamily="34" charset="0"/>
                <a:cs typeface="Arial" panose="020B0604020202020204" pitchFamily="34" charset="0"/>
              </a:rPr>
              <a:t>Senior Community Service Employment Program (SCSEP)</a:t>
            </a:r>
            <a:endParaRPr lang="en-US" sz="2400" dirty="0">
              <a:latin typeface="Arial" panose="020B0604020202020204" pitchFamily="34" charset="0"/>
              <a:cs typeface="Arial" panose="020B0604020202020204" pitchFamily="34" charset="0"/>
            </a:endParaRPr>
          </a:p>
          <a:p>
            <a:pPr>
              <a:spcBef>
                <a:spcPts val="600"/>
              </a:spcBef>
            </a:pPr>
            <a:r>
              <a:rPr lang="en-US" sz="2400" dirty="0">
                <a:latin typeface="Arial" panose="020B0604020202020204" pitchFamily="34" charset="0"/>
                <a:cs typeface="Arial" panose="020B0604020202020204" pitchFamily="34" charset="0"/>
              </a:rPr>
              <a:t>New SCSEP Senior Tech Career Support Grant</a:t>
            </a:r>
          </a:p>
          <a:p>
            <a:endParaRPr lang="en-US" dirty="0"/>
          </a:p>
          <a:p>
            <a:endParaRPr lang="en-US" dirty="0"/>
          </a:p>
        </p:txBody>
      </p:sp>
    </p:spTree>
    <p:extLst>
      <p:ext uri="{BB962C8B-B14F-4D97-AF65-F5344CB8AC3E}">
        <p14:creationId xmlns:p14="http://schemas.microsoft.com/office/powerpoint/2010/main" val="4176479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3255"/>
            <a:ext cx="8229600" cy="1451223"/>
          </a:xfrm>
        </p:spPr>
        <p:txBody>
          <a:bodyPr>
            <a:normAutofit fontScale="90000"/>
          </a:bodyPr>
          <a:lstStyle/>
          <a:p>
            <a:r>
              <a:rPr lang="en-US" dirty="0" smtClean="0"/>
              <a:t/>
            </a:r>
            <a:br>
              <a:rPr lang="en-US" dirty="0" smtClean="0"/>
            </a:br>
            <a:r>
              <a:rPr lang="en-US" sz="3600" b="1" dirty="0">
                <a:latin typeface="Arial" panose="020B0604020202020204" pitchFamily="34" charset="0"/>
                <a:cs typeface="Arial" panose="020B0604020202020204" pitchFamily="34" charset="0"/>
              </a:rPr>
              <a:t>Communications </a:t>
            </a:r>
            <a:br>
              <a:rPr lang="en-US" sz="3600" b="1" dirty="0">
                <a:latin typeface="Arial" panose="020B0604020202020204" pitchFamily="34" charset="0"/>
                <a:cs typeface="Arial" panose="020B0604020202020204" pitchFamily="34" charset="0"/>
              </a:rPr>
            </a:br>
            <a:r>
              <a:rPr lang="en-US" sz="3300" b="1" dirty="0">
                <a:latin typeface="Arial" panose="020B0604020202020204" pitchFamily="34" charset="0"/>
                <a:cs typeface="Arial" panose="020B0604020202020204" pitchFamily="34" charset="0"/>
              </a:rPr>
              <a:t>Betsy </a:t>
            </a:r>
            <a:r>
              <a:rPr lang="en-US" sz="3300" b="1" dirty="0" err="1" smtClean="0">
                <a:latin typeface="Arial" panose="020B0604020202020204" pitchFamily="34" charset="0"/>
                <a:cs typeface="Arial" panose="020B0604020202020204" pitchFamily="34" charset="0"/>
              </a:rPr>
              <a:t>McElfresh</a:t>
            </a:r>
            <a:r>
              <a:rPr lang="en-US" sz="3300" b="1" dirty="0">
                <a:latin typeface="Arial" panose="020B0604020202020204" pitchFamily="34" charset="0"/>
                <a:cs typeface="Arial" panose="020B0604020202020204" pitchFamily="34" charset="0"/>
              </a:rPr>
              <a:t/>
            </a:r>
            <a:br>
              <a:rPr lang="en-US" sz="3300" b="1" dirty="0">
                <a:latin typeface="Arial" panose="020B0604020202020204" pitchFamily="34" charset="0"/>
                <a:cs typeface="Arial" panose="020B0604020202020204" pitchFamily="34" charset="0"/>
              </a:rPr>
            </a:br>
            <a:r>
              <a:rPr lang="en-US" sz="3300" b="1" dirty="0" smtClean="0">
                <a:latin typeface="Arial" panose="020B0604020202020204" pitchFamily="34" charset="0"/>
                <a:cs typeface="Arial" panose="020B0604020202020204" pitchFamily="34" charset="0"/>
              </a:rPr>
              <a:t>and Rick </a:t>
            </a:r>
            <a:r>
              <a:rPr lang="en-US" sz="3300" b="1" dirty="0">
                <a:latin typeface="Arial" panose="020B0604020202020204" pitchFamily="34" charset="0"/>
                <a:cs typeface="Arial" panose="020B0604020202020204" pitchFamily="34" charset="0"/>
              </a:rPr>
              <a:t>Sizemore</a:t>
            </a:r>
            <a:r>
              <a:rPr lang="en-US" sz="3300" dirty="0"/>
              <a:t/>
            </a:r>
            <a:br>
              <a:rPr lang="en-US" sz="3300" dirty="0"/>
            </a:br>
            <a:r>
              <a:rPr lang="en-US" sz="3100" dirty="0" smtClean="0"/>
              <a:t/>
            </a:r>
            <a:br>
              <a:rPr lang="en-US" sz="3100" dirty="0" smtClean="0"/>
            </a:br>
            <a:endParaRPr lang="en-US" sz="3100" dirty="0"/>
          </a:p>
        </p:txBody>
      </p:sp>
      <p:sp>
        <p:nvSpPr>
          <p:cNvPr id="3" name="Content Placeholder 2"/>
          <p:cNvSpPr>
            <a:spLocks noGrp="1"/>
          </p:cNvSpPr>
          <p:nvPr>
            <p:ph sz="half" idx="1"/>
          </p:nvPr>
        </p:nvSpPr>
        <p:spPr>
          <a:xfrm>
            <a:off x="457200" y="2398712"/>
            <a:ext cx="4038600" cy="4525963"/>
          </a:xfrm>
        </p:spPr>
        <p:txBody>
          <a:bodyPr/>
          <a:lstStyle/>
          <a:p>
            <a:pPr marL="1371600" lvl="3" indent="0">
              <a:buNone/>
            </a:pPr>
            <a:endParaRPr lang="en-US" dirty="0" smtClean="0"/>
          </a:p>
          <a:p>
            <a:endParaRPr lang="en-US" dirty="0" smtClean="0"/>
          </a:p>
          <a:p>
            <a:r>
              <a:rPr lang="en-US" sz="2400" dirty="0" smtClean="0">
                <a:latin typeface="Arial" panose="020B0604020202020204" pitchFamily="34" charset="0"/>
                <a:cs typeface="Arial" panose="020B0604020202020204" pitchFamily="34" charset="0"/>
              </a:rPr>
              <a:t>Social Media</a:t>
            </a:r>
          </a:p>
          <a:p>
            <a:r>
              <a:rPr lang="en-US" sz="2400" dirty="0" smtClean="0">
                <a:latin typeface="Arial" panose="020B0604020202020204" pitchFamily="34" charset="0"/>
                <a:cs typeface="Arial" panose="020B0604020202020204" pitchFamily="34" charset="0"/>
              </a:rPr>
              <a:t>Newspaper articles</a:t>
            </a:r>
          </a:p>
          <a:p>
            <a:r>
              <a:rPr lang="en-US" sz="2400" dirty="0" smtClean="0">
                <a:latin typeface="Arial" panose="020B0604020202020204" pitchFamily="34" charset="0"/>
                <a:cs typeface="Arial" panose="020B0604020202020204" pitchFamily="34" charset="0"/>
              </a:rPr>
              <a:t>Videos</a:t>
            </a:r>
          </a:p>
          <a:p>
            <a:r>
              <a:rPr lang="en-US" sz="2400" dirty="0" smtClean="0">
                <a:latin typeface="Arial" panose="020B0604020202020204" pitchFamily="34" charset="0"/>
                <a:cs typeface="Arial" panose="020B0604020202020204" pitchFamily="34" charset="0"/>
              </a:rPr>
              <a:t>Push out local stories</a:t>
            </a:r>
            <a:endParaRPr lang="en-US" sz="2400" dirty="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4648200" y="2741612"/>
            <a:ext cx="4038600" cy="4525963"/>
          </a:xfrm>
        </p:spPr>
        <p:txBody>
          <a:bodyPr/>
          <a:lstStyle/>
          <a:p>
            <a:endParaRPr lang="en-US" dirty="0" smtClean="0"/>
          </a:p>
          <a:p>
            <a:r>
              <a:rPr lang="en-US" sz="2400" dirty="0" smtClean="0">
                <a:latin typeface="Arial" panose="020B0604020202020204" pitchFamily="34" charset="0"/>
                <a:cs typeface="Arial" panose="020B0604020202020204" pitchFamily="34" charset="0"/>
              </a:rPr>
              <a:t>Share AAA stories</a:t>
            </a:r>
          </a:p>
          <a:p>
            <a:r>
              <a:rPr lang="en-US" sz="2400" dirty="0" smtClean="0">
                <a:latin typeface="Arial" panose="020B0604020202020204" pitchFamily="34" charset="0"/>
                <a:cs typeface="Arial" panose="020B0604020202020204" pitchFamily="34" charset="0"/>
              </a:rPr>
              <a:t>Prepare materials for HHR/Governor</a:t>
            </a:r>
          </a:p>
          <a:p>
            <a:r>
              <a:rPr lang="en-US" sz="2400" dirty="0" smtClean="0">
                <a:latin typeface="Arial" panose="020B0604020202020204" pitchFamily="34" charset="0"/>
                <a:cs typeface="Arial" panose="020B0604020202020204" pitchFamily="34" charset="0"/>
              </a:rPr>
              <a:t>Prepare materials for VICAP, Senior Farmers Market,  &amp; </a:t>
            </a:r>
            <a:r>
              <a:rPr lang="en-US" sz="2400" dirty="0" err="1" smtClean="0">
                <a:latin typeface="Arial" panose="020B0604020202020204" pitchFamily="34" charset="0"/>
                <a:cs typeface="Arial" panose="020B0604020202020204" pitchFamily="34" charset="0"/>
              </a:rPr>
              <a:t>GrandDriver</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b="11002"/>
          <a:stretch/>
        </p:blipFill>
        <p:spPr>
          <a:xfrm>
            <a:off x="457200" y="1348058"/>
            <a:ext cx="1346603" cy="1431302"/>
          </a:xfrm>
          <a:prstGeom prst="rect">
            <a:avLst/>
          </a:prstGeom>
        </p:spPr>
      </p:pic>
      <p:pic>
        <p:nvPicPr>
          <p:cNvPr id="5" name="Picture 4"/>
          <p:cNvPicPr>
            <a:picLocks noChangeAspect="1"/>
          </p:cNvPicPr>
          <p:nvPr/>
        </p:nvPicPr>
        <p:blipFill>
          <a:blip r:embed="rId4"/>
          <a:stretch>
            <a:fillRect/>
          </a:stretch>
        </p:blipFill>
        <p:spPr>
          <a:xfrm>
            <a:off x="7620000" y="1274192"/>
            <a:ext cx="1143000" cy="1525089"/>
          </a:xfrm>
          <a:prstGeom prst="rect">
            <a:avLst/>
          </a:prstGeom>
        </p:spPr>
      </p:pic>
    </p:spTree>
    <p:extLst>
      <p:ext uri="{BB962C8B-B14F-4D97-AF65-F5344CB8AC3E}">
        <p14:creationId xmlns:p14="http://schemas.microsoft.com/office/powerpoint/2010/main" val="4019419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91812"/>
                    </a14:imgEffect>
                  </a14:imgLayer>
                </a14:imgProps>
              </a:ext>
            </a:extLst>
          </a:blip>
          <a:srcRect l="31672" t="17120" r="33137"/>
          <a:stretch/>
        </p:blipFill>
        <p:spPr>
          <a:xfrm>
            <a:off x="1828799" y="762000"/>
            <a:ext cx="1524001" cy="2905125"/>
          </a:xfrm>
          <a:prstGeom prst="rect">
            <a:avLst/>
          </a:prstGeom>
        </p:spPr>
      </p:pic>
      <p:sp>
        <p:nvSpPr>
          <p:cNvPr id="6" name="Rectangle 5"/>
          <p:cNvSpPr/>
          <p:nvPr/>
        </p:nvSpPr>
        <p:spPr>
          <a:xfrm>
            <a:off x="1990725" y="1638300"/>
            <a:ext cx="1143000" cy="18764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105024" y="1228725"/>
            <a:ext cx="942975" cy="5334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5638" b="100000" l="7651" r="100000"/>
                    </a14:imgEffect>
                  </a14:imgLayer>
                </a14:imgProps>
              </a:ext>
            </a:extLst>
          </a:blip>
          <a:srcRect l="62728"/>
          <a:stretch/>
        </p:blipFill>
        <p:spPr>
          <a:xfrm>
            <a:off x="3886200" y="3009900"/>
            <a:ext cx="1403571" cy="3048000"/>
          </a:xfrm>
          <a:prstGeom prst="rect">
            <a:avLst/>
          </a:prstGeom>
        </p:spPr>
      </p:pic>
      <p:sp>
        <p:nvSpPr>
          <p:cNvPr id="13" name="Rectangle 12"/>
          <p:cNvSpPr/>
          <p:nvPr/>
        </p:nvSpPr>
        <p:spPr>
          <a:xfrm>
            <a:off x="4092685" y="3794658"/>
            <a:ext cx="990600" cy="2167794"/>
          </a:xfrm>
          <a:prstGeom prst="rect">
            <a:avLst/>
          </a:prstGeom>
          <a:solidFill>
            <a:srgbClr val="FBF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84425" y="3793627"/>
            <a:ext cx="1022240" cy="338554"/>
          </a:xfrm>
          <a:prstGeom prst="rect">
            <a:avLst/>
          </a:prstGeom>
          <a:noFill/>
        </p:spPr>
        <p:txBody>
          <a:bodyPr wrap="square" rtlCol="0">
            <a:spAutoFit/>
          </a:bodyPr>
          <a:lstStyle/>
          <a:p>
            <a:pPr algn="ctr"/>
            <a:r>
              <a:rPr lang="en-US" sz="800" b="1" dirty="0" smtClean="0">
                <a:solidFill>
                  <a:schemeClr val="tx1">
                    <a:lumMod val="65000"/>
                    <a:lumOff val="35000"/>
                  </a:schemeClr>
                </a:solidFill>
              </a:rPr>
              <a:t>Disability Programs</a:t>
            </a:r>
            <a:br>
              <a:rPr lang="en-US" sz="800" b="1" dirty="0" smtClean="0">
                <a:solidFill>
                  <a:schemeClr val="tx1">
                    <a:lumMod val="65000"/>
                    <a:lumOff val="35000"/>
                  </a:schemeClr>
                </a:solidFill>
              </a:rPr>
            </a:br>
            <a:r>
              <a:rPr lang="en-US" sz="800" b="1" dirty="0" smtClean="0">
                <a:solidFill>
                  <a:schemeClr val="tx1">
                    <a:lumMod val="65000"/>
                    <a:lumOff val="35000"/>
                  </a:schemeClr>
                </a:solidFill>
              </a:rPr>
              <a:t>CILS/Brain Injury</a:t>
            </a:r>
            <a:endParaRPr lang="en-US" sz="800" b="1" dirty="0">
              <a:solidFill>
                <a:schemeClr val="tx1">
                  <a:lumMod val="65000"/>
                  <a:lumOff val="35000"/>
                </a:schemeClr>
              </a:solidFill>
            </a:endParaRPr>
          </a:p>
        </p:txBody>
      </p:sp>
      <p:sp>
        <p:nvSpPr>
          <p:cNvPr id="16" name="TextBox 15"/>
          <p:cNvSpPr txBox="1"/>
          <p:nvPr/>
        </p:nvSpPr>
        <p:spPr>
          <a:xfrm>
            <a:off x="4065169" y="4292014"/>
            <a:ext cx="1132417" cy="1403461"/>
          </a:xfrm>
          <a:prstGeom prst="rect">
            <a:avLst/>
          </a:prstGeom>
          <a:noFill/>
        </p:spPr>
        <p:txBody>
          <a:bodyPr wrap="square" rtlCol="0">
            <a:spAutoFit/>
          </a:bodyPr>
          <a:lstStyle/>
          <a:p>
            <a:pPr marL="55563" lvl="1" indent="-55563" defTabSz="444500">
              <a:lnSpc>
                <a:spcPct val="90000"/>
              </a:lnSpc>
              <a:spcBef>
                <a:spcPct val="0"/>
              </a:spcBef>
              <a:spcAft>
                <a:spcPct val="15000"/>
              </a:spcAft>
              <a:buFont typeface="Arial" panose="020B0604020202020204" pitchFamily="34" charset="0"/>
              <a:buChar char="•"/>
            </a:pPr>
            <a:r>
              <a:rPr lang="en-US" sz="800" dirty="0">
                <a:solidFill>
                  <a:schemeClr val="tx1">
                    <a:lumMod val="65000"/>
                    <a:lumOff val="35000"/>
                  </a:schemeClr>
                </a:solidFill>
                <a:cs typeface="Arial" panose="020B0604020202020204" pitchFamily="34" charset="0"/>
              </a:rPr>
              <a:t>Options Counseling with OAS and NWD </a:t>
            </a:r>
          </a:p>
          <a:p>
            <a:pPr marL="55563" lvl="1" indent="-55563" defTabSz="444500">
              <a:lnSpc>
                <a:spcPct val="90000"/>
              </a:lnSpc>
              <a:spcBef>
                <a:spcPct val="0"/>
              </a:spcBef>
              <a:spcAft>
                <a:spcPct val="15000"/>
              </a:spcAft>
              <a:buFont typeface="Arial" panose="020B0604020202020204" pitchFamily="34" charset="0"/>
              <a:buChar char="•"/>
            </a:pPr>
            <a:r>
              <a:rPr lang="en-US" sz="800" dirty="0">
                <a:solidFill>
                  <a:schemeClr val="tx1">
                    <a:lumMod val="65000"/>
                    <a:lumOff val="35000"/>
                  </a:schemeClr>
                </a:solidFill>
                <a:cs typeface="Arial" panose="020B0604020202020204" pitchFamily="34" charset="0"/>
              </a:rPr>
              <a:t>CDSME grants </a:t>
            </a:r>
          </a:p>
          <a:p>
            <a:pPr marL="55563" lvl="1" indent="-55563" defTabSz="444500">
              <a:lnSpc>
                <a:spcPct val="90000"/>
              </a:lnSpc>
              <a:spcBef>
                <a:spcPct val="0"/>
              </a:spcBef>
              <a:spcAft>
                <a:spcPct val="15000"/>
              </a:spcAft>
              <a:buFont typeface="Arial" panose="020B0604020202020204" pitchFamily="34" charset="0"/>
              <a:buChar char="•"/>
            </a:pPr>
            <a:r>
              <a:rPr lang="en-US" sz="800" dirty="0">
                <a:solidFill>
                  <a:schemeClr val="tx1">
                    <a:lumMod val="65000"/>
                    <a:lumOff val="35000"/>
                  </a:schemeClr>
                </a:solidFill>
                <a:cs typeface="Arial" panose="020B0604020202020204" pitchFamily="34" charset="0"/>
              </a:rPr>
              <a:t>TBI screenings are under OAA Title III</a:t>
            </a:r>
          </a:p>
          <a:p>
            <a:pPr marL="55563" lvl="1" indent="-55563" defTabSz="444500">
              <a:lnSpc>
                <a:spcPct val="90000"/>
              </a:lnSpc>
              <a:spcBef>
                <a:spcPct val="0"/>
              </a:spcBef>
              <a:spcAft>
                <a:spcPct val="15000"/>
              </a:spcAft>
              <a:buFont typeface="Arial" panose="020B0604020202020204" pitchFamily="34" charset="0"/>
              <a:buChar char="•"/>
            </a:pPr>
            <a:r>
              <a:rPr lang="en-US" sz="800" dirty="0">
                <a:solidFill>
                  <a:schemeClr val="tx1">
                    <a:lumMod val="65000"/>
                    <a:lumOff val="35000"/>
                  </a:schemeClr>
                </a:solidFill>
                <a:cs typeface="Arial" panose="020B0604020202020204" pitchFamily="34" charset="0"/>
              </a:rPr>
              <a:t>Training projects with NWD</a:t>
            </a:r>
            <a:endParaRPr lang="en-US" sz="800" b="1" dirty="0">
              <a:solidFill>
                <a:schemeClr val="tx1">
                  <a:lumMod val="65000"/>
                  <a:lumOff val="35000"/>
                </a:schemeClr>
              </a:solidFill>
              <a:cs typeface="Arial" panose="020B0604020202020204" pitchFamily="34" charset="0"/>
            </a:endParaRPr>
          </a:p>
          <a:p>
            <a:pPr marL="55563" lvl="1" indent="-55563" defTabSz="444500">
              <a:lnSpc>
                <a:spcPct val="90000"/>
              </a:lnSpc>
              <a:spcBef>
                <a:spcPct val="0"/>
              </a:spcBef>
              <a:spcAft>
                <a:spcPct val="15000"/>
              </a:spcAft>
              <a:buFont typeface="Arial" panose="020B0604020202020204" pitchFamily="34" charset="0"/>
              <a:buChar char="•"/>
            </a:pPr>
            <a:r>
              <a:rPr lang="en-US" sz="800" dirty="0">
                <a:solidFill>
                  <a:schemeClr val="tx1">
                    <a:lumMod val="65000"/>
                    <a:lumOff val="35000"/>
                  </a:schemeClr>
                </a:solidFill>
                <a:cs typeface="Arial" panose="020B0604020202020204" pitchFamily="34" charset="0"/>
              </a:rPr>
              <a:t>Falls Prevention grants</a:t>
            </a:r>
          </a:p>
          <a:p>
            <a:pPr marL="55563" lvl="1" indent="-55563" defTabSz="444500">
              <a:lnSpc>
                <a:spcPct val="90000"/>
              </a:lnSpc>
              <a:spcBef>
                <a:spcPct val="0"/>
              </a:spcBef>
              <a:spcAft>
                <a:spcPct val="15000"/>
              </a:spcAft>
              <a:buFont typeface="Arial" panose="020B0604020202020204" pitchFamily="34" charset="0"/>
              <a:buChar char="•"/>
            </a:pPr>
            <a:r>
              <a:rPr lang="en-US" sz="800" dirty="0">
                <a:solidFill>
                  <a:schemeClr val="tx1">
                    <a:lumMod val="65000"/>
                    <a:lumOff val="35000"/>
                  </a:schemeClr>
                </a:solidFill>
                <a:cs typeface="Arial" panose="020B0604020202020204" pitchFamily="34" charset="0"/>
              </a:rPr>
              <a:t>NWD and NCAPPS </a:t>
            </a:r>
            <a:r>
              <a:rPr lang="en-US" sz="800" dirty="0" smtClean="0">
                <a:solidFill>
                  <a:schemeClr val="tx1">
                    <a:lumMod val="65000"/>
                    <a:lumOff val="35000"/>
                  </a:schemeClr>
                </a:solidFill>
                <a:cs typeface="Arial" panose="020B0604020202020204" pitchFamily="34" charset="0"/>
              </a:rPr>
              <a:t>grant</a:t>
            </a:r>
            <a:endParaRPr lang="en-US" sz="800" dirty="0">
              <a:solidFill>
                <a:schemeClr val="tx1">
                  <a:lumMod val="65000"/>
                  <a:lumOff val="35000"/>
                </a:schemeClr>
              </a:solidFill>
              <a:cs typeface="Arial" panose="020B0604020202020204" pitchFamily="34" charset="0"/>
            </a:endParaRPr>
          </a:p>
        </p:txBody>
      </p:sp>
      <p:pic>
        <p:nvPicPr>
          <p:cNvPr id="20" name="Picture 19"/>
          <p:cNvPicPr>
            <a:picLocks noChangeAspect="1"/>
          </p:cNvPicPr>
          <p:nvPr/>
        </p:nvPicPr>
        <p:blipFill rotWithShape="1">
          <a:blip r:embed="rId6">
            <a:extLst>
              <a:ext uri="{BEBA8EAE-BF5A-486C-A8C5-ECC9F3942E4B}">
                <a14:imgProps xmlns:a14="http://schemas.microsoft.com/office/drawing/2010/main">
                  <a14:imgLayer r:embed="rId7">
                    <a14:imgEffect>
                      <a14:backgroundRemoval t="5414" b="98408" l="10000" r="39747"/>
                    </a14:imgEffect>
                  </a14:imgLayer>
                </a14:imgProps>
              </a:ext>
            </a:extLst>
          </a:blip>
          <a:srcRect l="8860" r="59497"/>
          <a:stretch/>
        </p:blipFill>
        <p:spPr>
          <a:xfrm>
            <a:off x="254684" y="2281892"/>
            <a:ext cx="1650172" cy="3747148"/>
          </a:xfrm>
          <a:prstGeom prst="rect">
            <a:avLst/>
          </a:prstGeom>
        </p:spPr>
      </p:pic>
      <p:pic>
        <p:nvPicPr>
          <p:cNvPr id="21" name="Picture 20"/>
          <p:cNvPicPr>
            <a:picLocks noChangeAspect="1"/>
          </p:cNvPicPr>
          <p:nvPr/>
        </p:nvPicPr>
        <p:blipFill rotWithShape="1">
          <a:blip r:embed="rId8">
            <a:extLst>
              <a:ext uri="{BEBA8EAE-BF5A-486C-A8C5-ECC9F3942E4B}">
                <a14:imgProps xmlns:a14="http://schemas.microsoft.com/office/drawing/2010/main">
                  <a14:imgLayer r:embed="rId7">
                    <a14:imgEffect>
                      <a14:backgroundRemoval t="6051" b="97930" l="39241" r="66709"/>
                    </a14:imgEffect>
                  </a14:imgLayer>
                </a14:imgProps>
              </a:ext>
            </a:extLst>
          </a:blip>
          <a:srcRect l="39413" t="10679" r="32741"/>
          <a:stretch/>
        </p:blipFill>
        <p:spPr>
          <a:xfrm>
            <a:off x="2057400" y="3638351"/>
            <a:ext cx="1821666" cy="2457649"/>
          </a:xfrm>
          <a:prstGeom prst="rect">
            <a:avLst/>
          </a:prstGeom>
        </p:spPr>
      </p:pic>
      <p:grpSp>
        <p:nvGrpSpPr>
          <p:cNvPr id="24" name="Group 23"/>
          <p:cNvGrpSpPr/>
          <p:nvPr/>
        </p:nvGrpSpPr>
        <p:grpSpPr>
          <a:xfrm>
            <a:off x="7858713" y="3123231"/>
            <a:ext cx="1143000" cy="2971800"/>
            <a:chOff x="304800" y="1143000"/>
            <a:chExt cx="1143000" cy="2971800"/>
          </a:xfrm>
        </p:grpSpPr>
        <p:pic>
          <p:nvPicPr>
            <p:cNvPr id="7" name="Picture 6"/>
            <p:cNvPicPr>
              <a:picLocks noChangeAspect="1"/>
            </p:cNvPicPr>
            <p:nvPr/>
          </p:nvPicPr>
          <p:blipFill rotWithShape="1">
            <a:blip r:embed="rId9">
              <a:extLst>
                <a:ext uri="{BEBA8EAE-BF5A-486C-A8C5-ECC9F3942E4B}">
                  <a14:imgProps xmlns:a14="http://schemas.microsoft.com/office/drawing/2010/main">
                    <a14:imgLayer r:embed="rId4">
                      <a14:imgEffect>
                        <a14:backgroundRemoval t="0" b="100000" l="0" r="35302"/>
                      </a14:imgEffect>
                    </a14:imgLayer>
                  </a14:imgProps>
                </a:ext>
              </a:extLst>
            </a:blip>
            <a:srcRect l="5241" t="4878" r="65146"/>
            <a:stretch/>
          </p:blipFill>
          <p:spPr>
            <a:xfrm>
              <a:off x="304800" y="1143000"/>
              <a:ext cx="1143000" cy="2971800"/>
            </a:xfrm>
            <a:prstGeom prst="rect">
              <a:avLst/>
            </a:prstGeom>
          </p:spPr>
        </p:pic>
        <p:sp>
          <p:nvSpPr>
            <p:cNvPr id="22" name="Rectangle 21"/>
            <p:cNvSpPr/>
            <p:nvPr/>
          </p:nvSpPr>
          <p:spPr>
            <a:xfrm>
              <a:off x="411480" y="2111512"/>
              <a:ext cx="838200" cy="1888988"/>
            </a:xfrm>
            <a:prstGeom prst="rect">
              <a:avLst/>
            </a:prstGeom>
            <a:solidFill>
              <a:srgbClr val="B7D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45977" y="2133600"/>
              <a:ext cx="988869" cy="1806648"/>
            </a:xfrm>
            <a:prstGeom prst="rect">
              <a:avLst/>
            </a:prstGeom>
            <a:noFill/>
          </p:spPr>
          <p:txBody>
            <a:bodyPr wrap="square" rtlCol="0">
              <a:spAutoFit/>
            </a:bodyPr>
            <a:lstStyle/>
            <a:p>
              <a:pPr lvl="0" algn="ctr" defTabSz="444500">
                <a:lnSpc>
                  <a:spcPct val="90000"/>
                </a:lnSpc>
                <a:spcBef>
                  <a:spcPct val="0"/>
                </a:spcBef>
                <a:spcAft>
                  <a:spcPct val="35000"/>
                </a:spcAft>
              </a:pPr>
              <a:r>
                <a:rPr lang="en-US" sz="800" b="1" dirty="0"/>
                <a:t>LTC </a:t>
              </a:r>
              <a:r>
                <a:rPr lang="en-US" sz="800" b="1" dirty="0" smtClean="0"/>
                <a:t>Ombudsman</a:t>
              </a:r>
            </a:p>
            <a:p>
              <a:pPr lvl="0" algn="ctr" defTabSz="444500">
                <a:lnSpc>
                  <a:spcPct val="90000"/>
                </a:lnSpc>
                <a:spcBef>
                  <a:spcPct val="0"/>
                </a:spcBef>
                <a:spcAft>
                  <a:spcPct val="35000"/>
                </a:spcAft>
              </a:pPr>
              <a:endParaRPr lang="en-US" sz="800" b="1" dirty="0"/>
            </a:p>
            <a:p>
              <a:pPr marL="60325" lvl="0" indent="-60325" defTabSz="444500">
                <a:lnSpc>
                  <a:spcPct val="90000"/>
                </a:lnSpc>
                <a:spcBef>
                  <a:spcPct val="0"/>
                </a:spcBef>
                <a:spcAft>
                  <a:spcPts val="204"/>
                </a:spcAft>
                <a:buFont typeface="Arial" panose="020B0604020202020204" pitchFamily="34" charset="0"/>
                <a:buChar char="•"/>
              </a:pPr>
              <a:r>
                <a:rPr lang="en-US" sz="800" dirty="0"/>
                <a:t>OAS provides financial support services to OSLTCO</a:t>
              </a:r>
            </a:p>
            <a:p>
              <a:pPr marL="60325" lvl="0" indent="-60325" defTabSz="444500">
                <a:lnSpc>
                  <a:spcPct val="90000"/>
                </a:lnSpc>
                <a:spcBef>
                  <a:spcPct val="0"/>
                </a:spcBef>
                <a:spcAft>
                  <a:spcPts val="204"/>
                </a:spcAft>
                <a:buFont typeface="Arial" panose="020B0604020202020204" pitchFamily="34" charset="0"/>
                <a:buChar char="•"/>
              </a:pPr>
              <a:r>
                <a:rPr lang="en-US" sz="800" dirty="0"/>
                <a:t>Governor’s COVID-19 LT Care Facility Taskforce</a:t>
              </a:r>
            </a:p>
            <a:p>
              <a:pPr marL="60325" lvl="0" indent="-60325" defTabSz="444500">
                <a:lnSpc>
                  <a:spcPct val="90000"/>
                </a:lnSpc>
                <a:spcBef>
                  <a:spcPct val="0"/>
                </a:spcBef>
                <a:spcAft>
                  <a:spcPts val="204"/>
                </a:spcAft>
                <a:buFont typeface="Arial" panose="020B0604020202020204" pitchFamily="34" charset="0"/>
                <a:buChar char="•"/>
              </a:pPr>
              <a:r>
                <a:rPr lang="en-US" sz="800" dirty="0"/>
                <a:t>DMAS Caregiver workgroup</a:t>
              </a:r>
            </a:p>
            <a:p>
              <a:pPr marL="60325" lvl="0" indent="-60325" defTabSz="444500">
                <a:lnSpc>
                  <a:spcPct val="90000"/>
                </a:lnSpc>
                <a:spcBef>
                  <a:spcPct val="0"/>
                </a:spcBef>
                <a:spcAft>
                  <a:spcPct val="35000"/>
                </a:spcAft>
                <a:buFont typeface="Arial" panose="020B0604020202020204" pitchFamily="34" charset="0"/>
                <a:buChar char="•"/>
              </a:pPr>
              <a:r>
                <a:rPr lang="en-US" sz="800" dirty="0"/>
                <a:t>General AAA and ACL </a:t>
              </a:r>
              <a:r>
                <a:rPr lang="en-US" sz="800" dirty="0" smtClean="0"/>
                <a:t>communications</a:t>
              </a:r>
              <a:endParaRPr lang="en-US" sz="800" b="1" dirty="0"/>
            </a:p>
          </p:txBody>
        </p:sp>
      </p:grpSp>
      <p:pic>
        <p:nvPicPr>
          <p:cNvPr id="8" name="Picture 7"/>
          <p:cNvPicPr>
            <a:picLocks noChangeAspect="1"/>
          </p:cNvPicPr>
          <p:nvPr/>
        </p:nvPicPr>
        <p:blipFill rotWithShape="1">
          <a:blip r:embed="rId10">
            <a:extLst>
              <a:ext uri="{BEBA8EAE-BF5A-486C-A8C5-ECC9F3942E4B}">
                <a14:imgProps xmlns:a14="http://schemas.microsoft.com/office/drawing/2010/main">
                  <a14:imgLayer r:embed="rId11">
                    <a14:imgEffect>
                      <a14:backgroundRemoval t="0" b="100000" l="0" r="100000"/>
                    </a14:imgEffect>
                  </a14:imgLayer>
                </a14:imgProps>
              </a:ext>
            </a:extLst>
          </a:blip>
          <a:srcRect l="66576" t="5076" r="3162" b="70"/>
          <a:stretch/>
        </p:blipFill>
        <p:spPr>
          <a:xfrm>
            <a:off x="5373304" y="1204912"/>
            <a:ext cx="1143001" cy="2847975"/>
          </a:xfrm>
          <a:prstGeom prst="rect">
            <a:avLst/>
          </a:prstGeom>
        </p:spPr>
      </p:pic>
      <p:sp>
        <p:nvSpPr>
          <p:cNvPr id="25" name="Rectangle 24"/>
          <p:cNvSpPr/>
          <p:nvPr/>
        </p:nvSpPr>
        <p:spPr>
          <a:xfrm>
            <a:off x="5452625" y="2035820"/>
            <a:ext cx="915960" cy="1876459"/>
          </a:xfrm>
          <a:prstGeom prst="rect">
            <a:avLst/>
          </a:prstGeom>
          <a:solidFill>
            <a:srgbClr val="ED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55519" y="4160702"/>
            <a:ext cx="1447800" cy="1801750"/>
          </a:xfrm>
          <a:prstGeom prst="rect">
            <a:avLst/>
          </a:prstGeom>
          <a:solidFill>
            <a:srgbClr val="6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rotWithShape="1">
          <a:blip r:embed="rId12">
            <a:extLst>
              <a:ext uri="{BEBA8EAE-BF5A-486C-A8C5-ECC9F3942E4B}">
                <a14:imgProps xmlns:a14="http://schemas.microsoft.com/office/drawing/2010/main">
                  <a14:imgLayer r:embed="rId13">
                    <a14:imgEffect>
                      <a14:backgroundRemoval t="7100" b="97281" l="21429" r="69458"/>
                    </a14:imgEffect>
                  </a14:imgLayer>
                </a14:imgProps>
              </a:ext>
            </a:extLst>
          </a:blip>
          <a:srcRect l="35661" t="15910" r="30882" b="2013"/>
          <a:stretch/>
        </p:blipFill>
        <p:spPr>
          <a:xfrm>
            <a:off x="3144249" y="588622"/>
            <a:ext cx="2207313" cy="2685575"/>
          </a:xfrm>
          <a:prstGeom prst="rect">
            <a:avLst/>
          </a:prstGeom>
        </p:spPr>
      </p:pic>
      <p:sp>
        <p:nvSpPr>
          <p:cNvPr id="29" name="Rectangle 28"/>
          <p:cNvSpPr/>
          <p:nvPr/>
        </p:nvSpPr>
        <p:spPr>
          <a:xfrm>
            <a:off x="3500536" y="1675431"/>
            <a:ext cx="1540695" cy="1447800"/>
          </a:xfrm>
          <a:prstGeom prst="rect">
            <a:avLst/>
          </a:prstGeom>
          <a:solidFill>
            <a:srgbClr val="C3B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9831" b="100000" l="3540" r="96460"/>
                    </a14:imgEffect>
                  </a14:imgLayer>
                </a14:imgProps>
              </a:ext>
            </a:extLst>
          </a:blip>
          <a:stretch>
            <a:fillRect/>
          </a:stretch>
        </p:blipFill>
        <p:spPr>
          <a:xfrm>
            <a:off x="5181600" y="3912280"/>
            <a:ext cx="2338383" cy="2248095"/>
          </a:xfrm>
          <a:prstGeom prst="rect">
            <a:avLst/>
          </a:prstGeom>
        </p:spPr>
      </p:pic>
      <p:sp>
        <p:nvSpPr>
          <p:cNvPr id="31" name="Rectangle 30"/>
          <p:cNvSpPr/>
          <p:nvPr/>
        </p:nvSpPr>
        <p:spPr>
          <a:xfrm>
            <a:off x="5388086" y="4751729"/>
            <a:ext cx="1927114" cy="1210723"/>
          </a:xfrm>
          <a:prstGeom prst="rect">
            <a:avLst/>
          </a:prstGeom>
          <a:solidFill>
            <a:srgbClr val="91B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16">
            <a:extLst>
              <a:ext uri="{BEBA8EAE-BF5A-486C-A8C5-ECC9F3942E4B}">
                <a14:imgProps xmlns:a14="http://schemas.microsoft.com/office/drawing/2010/main">
                  <a14:imgLayer r:embed="rId17">
                    <a14:imgEffect>
                      <a14:backgroundRemoval t="3906" b="96875" l="9025" r="99278"/>
                    </a14:imgEffect>
                  </a14:imgLayer>
                </a14:imgProps>
              </a:ext>
            </a:extLst>
          </a:blip>
          <a:stretch>
            <a:fillRect/>
          </a:stretch>
        </p:blipFill>
        <p:spPr>
          <a:xfrm>
            <a:off x="6393925" y="643195"/>
            <a:ext cx="1512314" cy="3512271"/>
          </a:xfrm>
          <a:prstGeom prst="rect">
            <a:avLst/>
          </a:prstGeom>
        </p:spPr>
      </p:pic>
      <p:sp>
        <p:nvSpPr>
          <p:cNvPr id="34" name="Rectangle 33"/>
          <p:cNvSpPr/>
          <p:nvPr/>
        </p:nvSpPr>
        <p:spPr>
          <a:xfrm>
            <a:off x="446266" y="3465857"/>
            <a:ext cx="1288066" cy="2362200"/>
          </a:xfrm>
          <a:prstGeom prst="rect">
            <a:avLst/>
          </a:prstGeom>
          <a:solidFill>
            <a:srgbClr val="67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35140" y="1635435"/>
            <a:ext cx="1000713" cy="2276845"/>
          </a:xfrm>
          <a:prstGeom prst="rect">
            <a:avLst/>
          </a:prstGeom>
          <a:solidFill>
            <a:srgbClr val="F1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486401" y="2167599"/>
            <a:ext cx="845734" cy="1692771"/>
          </a:xfrm>
          <a:prstGeom prst="rect">
            <a:avLst/>
          </a:prstGeom>
          <a:noFill/>
        </p:spPr>
        <p:txBody>
          <a:bodyPr wrap="square" rtlCol="0">
            <a:spAutoFit/>
          </a:bodyPr>
          <a:lstStyle/>
          <a:p>
            <a:pPr algn="ctr"/>
            <a:r>
              <a:rPr lang="en-US" sz="800" b="1" dirty="0" smtClean="0">
                <a:solidFill>
                  <a:schemeClr val="bg1"/>
                </a:solidFill>
              </a:rPr>
              <a:t>Adult Protective Services</a:t>
            </a:r>
          </a:p>
          <a:p>
            <a:pPr algn="ctr"/>
            <a:endParaRPr lang="en-US" sz="800" b="1" dirty="0">
              <a:solidFill>
                <a:schemeClr val="bg1"/>
              </a:solidFill>
            </a:endParaRPr>
          </a:p>
          <a:p>
            <a:pPr marL="60325" indent="-60325">
              <a:buFont typeface="Arial" panose="020B0604020202020204" pitchFamily="34" charset="0"/>
              <a:buChar char="•"/>
            </a:pPr>
            <a:r>
              <a:rPr lang="en-US" sz="800" dirty="0">
                <a:solidFill>
                  <a:schemeClr val="bg1"/>
                </a:solidFill>
              </a:rPr>
              <a:t>Elder Abuse Prevention (VCPEA)</a:t>
            </a:r>
          </a:p>
          <a:p>
            <a:pPr marL="60325" indent="-60325">
              <a:buFont typeface="Arial" panose="020B0604020202020204" pitchFamily="34" charset="0"/>
              <a:buChar char="•"/>
            </a:pPr>
            <a:r>
              <a:rPr lang="en-US" sz="800" dirty="0">
                <a:solidFill>
                  <a:schemeClr val="bg1"/>
                </a:solidFill>
              </a:rPr>
              <a:t>Legal Services Program</a:t>
            </a:r>
          </a:p>
          <a:p>
            <a:pPr marL="60325" indent="-60325">
              <a:buFont typeface="Arial" panose="020B0604020202020204" pitchFamily="34" charset="0"/>
              <a:buChar char="•"/>
            </a:pPr>
            <a:r>
              <a:rPr lang="en-US" sz="800" dirty="0">
                <a:solidFill>
                  <a:schemeClr val="bg1"/>
                </a:solidFill>
              </a:rPr>
              <a:t>Public Guardianship Program</a:t>
            </a:r>
          </a:p>
          <a:p>
            <a:pPr marL="60325" indent="-60325">
              <a:buFont typeface="Arial" panose="020B0604020202020204" pitchFamily="34" charset="0"/>
              <a:buChar char="•"/>
            </a:pPr>
            <a:r>
              <a:rPr lang="en-US" sz="800" dirty="0" smtClean="0">
                <a:solidFill>
                  <a:schemeClr val="bg1"/>
                </a:solidFill>
              </a:rPr>
              <a:t>ITPAC</a:t>
            </a:r>
            <a:endParaRPr lang="en-US" sz="800" dirty="0">
              <a:solidFill>
                <a:schemeClr val="bg1"/>
              </a:solidFill>
            </a:endParaRPr>
          </a:p>
        </p:txBody>
      </p:sp>
      <p:sp>
        <p:nvSpPr>
          <p:cNvPr id="12" name="TextBox 11"/>
          <p:cNvSpPr txBox="1"/>
          <p:nvPr/>
        </p:nvSpPr>
        <p:spPr>
          <a:xfrm>
            <a:off x="382430" y="3716585"/>
            <a:ext cx="1449626" cy="2185214"/>
          </a:xfrm>
          <a:prstGeom prst="rect">
            <a:avLst/>
          </a:prstGeom>
          <a:noFill/>
        </p:spPr>
        <p:txBody>
          <a:bodyPr wrap="square" rtlCol="0">
            <a:spAutoFit/>
          </a:bodyPr>
          <a:lstStyle/>
          <a:p>
            <a:pPr marL="55563" lvl="1" indent="-55563" defTabSz="444500">
              <a:spcBef>
                <a:spcPct val="0"/>
              </a:spcBef>
              <a:buFont typeface="Arial" panose="020B0604020202020204" pitchFamily="34" charset="0"/>
              <a:buChar char="•"/>
            </a:pPr>
            <a:r>
              <a:rPr lang="en-US" sz="800" dirty="0">
                <a:solidFill>
                  <a:schemeClr val="bg1"/>
                </a:solidFill>
              </a:rPr>
              <a:t>NWD and OAS are interwoven programmatically and technologically</a:t>
            </a:r>
          </a:p>
          <a:p>
            <a:pPr marL="55563" lvl="1" indent="-55563" defTabSz="444500">
              <a:spcBef>
                <a:spcPct val="0"/>
              </a:spcBef>
              <a:buFont typeface="Arial" panose="020B0604020202020204" pitchFamily="34" charset="0"/>
              <a:buChar char="•"/>
            </a:pPr>
            <a:r>
              <a:rPr lang="en-US" sz="800" dirty="0">
                <a:solidFill>
                  <a:schemeClr val="bg1"/>
                </a:solidFill>
              </a:rPr>
              <a:t>AAAs serve as the local leaders for NWD and NWD’s referral entry (CRIA) is the portal for the entire referral and case management data system utilized by OAS, NWD, LTRCM, APS/AS, VATS and many other partners. </a:t>
            </a:r>
          </a:p>
          <a:p>
            <a:pPr marL="55563" lvl="1" indent="-55563" defTabSz="444500">
              <a:spcBef>
                <a:spcPct val="0"/>
              </a:spcBef>
              <a:buFont typeface="Arial" panose="020B0604020202020204" pitchFamily="34" charset="0"/>
              <a:buChar char="•"/>
            </a:pPr>
            <a:r>
              <a:rPr lang="en-US" sz="800" dirty="0">
                <a:solidFill>
                  <a:schemeClr val="bg1"/>
                </a:solidFill>
              </a:rPr>
              <a:t>NWD team has worked across DCL and OAS staff on numerous grants including Options Counseling, and </a:t>
            </a:r>
            <a:r>
              <a:rPr lang="en-US" sz="800" dirty="0" smtClean="0">
                <a:solidFill>
                  <a:schemeClr val="bg1"/>
                </a:solidFill>
              </a:rPr>
              <a:t>CMS/LTSS</a:t>
            </a:r>
            <a:endParaRPr lang="en-US" sz="800" dirty="0">
              <a:solidFill>
                <a:schemeClr val="bg1"/>
              </a:solidFill>
            </a:endParaRPr>
          </a:p>
        </p:txBody>
      </p:sp>
      <p:sp>
        <p:nvSpPr>
          <p:cNvPr id="10" name="TextBox 9"/>
          <p:cNvSpPr txBox="1"/>
          <p:nvPr/>
        </p:nvSpPr>
        <p:spPr>
          <a:xfrm>
            <a:off x="667802" y="3474429"/>
            <a:ext cx="1000125" cy="215444"/>
          </a:xfrm>
          <a:prstGeom prst="rect">
            <a:avLst/>
          </a:prstGeom>
          <a:noFill/>
        </p:spPr>
        <p:txBody>
          <a:bodyPr wrap="square" rtlCol="0">
            <a:spAutoFit/>
          </a:bodyPr>
          <a:lstStyle/>
          <a:p>
            <a:r>
              <a:rPr lang="en-US" sz="800" b="1" dirty="0" smtClean="0">
                <a:solidFill>
                  <a:schemeClr val="bg1"/>
                </a:solidFill>
              </a:rPr>
              <a:t>No Wrong Door</a:t>
            </a:r>
            <a:endParaRPr lang="en-US" sz="800" b="1" dirty="0">
              <a:solidFill>
                <a:schemeClr val="bg1"/>
              </a:solidFill>
            </a:endParaRPr>
          </a:p>
        </p:txBody>
      </p:sp>
      <p:sp>
        <p:nvSpPr>
          <p:cNvPr id="37" name="TextBox 36"/>
          <p:cNvSpPr txBox="1"/>
          <p:nvPr/>
        </p:nvSpPr>
        <p:spPr>
          <a:xfrm>
            <a:off x="2034572" y="1339367"/>
            <a:ext cx="1076325" cy="2123658"/>
          </a:xfrm>
          <a:prstGeom prst="rect">
            <a:avLst/>
          </a:prstGeom>
          <a:noFill/>
        </p:spPr>
        <p:txBody>
          <a:bodyPr wrap="square" rtlCol="0">
            <a:spAutoFit/>
          </a:bodyPr>
          <a:lstStyle/>
          <a:p>
            <a:pPr lvl="0" algn="ctr" defTabSz="444500">
              <a:lnSpc>
                <a:spcPct val="90000"/>
              </a:lnSpc>
              <a:spcBef>
                <a:spcPct val="0"/>
              </a:spcBef>
              <a:spcAft>
                <a:spcPct val="35000"/>
              </a:spcAft>
            </a:pPr>
            <a:r>
              <a:rPr lang="en-US" sz="800" b="1" dirty="0" smtClean="0">
                <a:solidFill>
                  <a:schemeClr val="bg1"/>
                </a:solidFill>
              </a:rPr>
              <a:t>Fiscal</a:t>
            </a:r>
          </a:p>
          <a:p>
            <a:pPr lvl="0" algn="ctr" defTabSz="444500">
              <a:lnSpc>
                <a:spcPct val="90000"/>
              </a:lnSpc>
              <a:spcBef>
                <a:spcPct val="0"/>
              </a:spcBef>
              <a:spcAft>
                <a:spcPct val="35000"/>
              </a:spcAft>
            </a:pPr>
            <a:endParaRPr lang="en-US" sz="800" b="1" dirty="0">
              <a:solidFill>
                <a:schemeClr val="bg1"/>
              </a:solidFill>
            </a:endParaRPr>
          </a:p>
          <a:p>
            <a:pPr marL="60325" indent="-60325">
              <a:buFont typeface="Arial" panose="020B0604020202020204" pitchFamily="34" charset="0"/>
              <a:buChar char="•"/>
            </a:pPr>
            <a:r>
              <a:rPr lang="en-US" sz="800" dirty="0">
                <a:solidFill>
                  <a:schemeClr val="bg1"/>
                </a:solidFill>
              </a:rPr>
              <a:t>Process payments to AAAs</a:t>
            </a:r>
          </a:p>
          <a:p>
            <a:pPr marL="60325" indent="-60325">
              <a:buFont typeface="Arial" panose="020B0604020202020204" pitchFamily="34" charset="0"/>
              <a:buChar char="•"/>
            </a:pPr>
            <a:r>
              <a:rPr lang="en-US" sz="800" dirty="0">
                <a:solidFill>
                  <a:schemeClr val="bg1"/>
                </a:solidFill>
              </a:rPr>
              <a:t>Track AAA payments and remittance</a:t>
            </a:r>
          </a:p>
          <a:p>
            <a:pPr marL="60325" indent="-60325">
              <a:buFont typeface="Arial" panose="020B0604020202020204" pitchFamily="34" charset="0"/>
              <a:buChar char="•"/>
            </a:pPr>
            <a:r>
              <a:rPr lang="en-US" sz="800" dirty="0">
                <a:solidFill>
                  <a:schemeClr val="bg1"/>
                </a:solidFill>
              </a:rPr>
              <a:t>Submit federal reports to ACL</a:t>
            </a:r>
          </a:p>
          <a:p>
            <a:pPr marL="60325" indent="-60325">
              <a:buFont typeface="Arial" panose="020B0604020202020204" pitchFamily="34" charset="0"/>
              <a:buChar char="•"/>
            </a:pPr>
            <a:r>
              <a:rPr lang="en-US" sz="800" dirty="0">
                <a:solidFill>
                  <a:schemeClr val="bg1"/>
                </a:solidFill>
              </a:rPr>
              <a:t>Contracts and procurement</a:t>
            </a:r>
          </a:p>
          <a:p>
            <a:pPr marL="60325" indent="-60325">
              <a:buFont typeface="Arial" panose="020B0604020202020204" pitchFamily="34" charset="0"/>
              <a:buChar char="•"/>
            </a:pPr>
            <a:r>
              <a:rPr lang="en-US" sz="800" dirty="0">
                <a:solidFill>
                  <a:schemeClr val="bg1"/>
                </a:solidFill>
              </a:rPr>
              <a:t>Coordinate with the OAS fiscal team </a:t>
            </a:r>
          </a:p>
          <a:p>
            <a:pPr marL="60325" indent="-60325">
              <a:buFont typeface="Arial" panose="020B0604020202020204" pitchFamily="34" charset="0"/>
              <a:buChar char="•"/>
            </a:pPr>
            <a:r>
              <a:rPr lang="en-US" sz="800" dirty="0">
                <a:solidFill>
                  <a:schemeClr val="bg1"/>
                </a:solidFill>
              </a:rPr>
              <a:t>Coordinate w/ VDEM, VEST &amp; </a:t>
            </a:r>
            <a:r>
              <a:rPr lang="en-US" sz="800" dirty="0" smtClean="0">
                <a:solidFill>
                  <a:schemeClr val="bg1"/>
                </a:solidFill>
              </a:rPr>
              <a:t>AFNAC</a:t>
            </a:r>
            <a:endParaRPr lang="en-US" sz="800" dirty="0">
              <a:solidFill>
                <a:schemeClr val="bg1"/>
              </a:solidFill>
            </a:endParaRPr>
          </a:p>
        </p:txBody>
      </p:sp>
      <p:sp>
        <p:nvSpPr>
          <p:cNvPr id="38" name="TextBox 37"/>
          <p:cNvSpPr txBox="1"/>
          <p:nvPr/>
        </p:nvSpPr>
        <p:spPr>
          <a:xfrm>
            <a:off x="5418566" y="4800600"/>
            <a:ext cx="1893185" cy="1071062"/>
          </a:xfrm>
          <a:prstGeom prst="rect">
            <a:avLst/>
          </a:prstGeom>
          <a:noFill/>
        </p:spPr>
        <p:txBody>
          <a:bodyPr wrap="square" rtlCol="0">
            <a:spAutoFit/>
          </a:bodyPr>
          <a:lstStyle/>
          <a:p>
            <a:pPr marL="0" lvl="1" algn="ctr" defTabSz="444500">
              <a:lnSpc>
                <a:spcPct val="90000"/>
              </a:lnSpc>
              <a:spcBef>
                <a:spcPct val="0"/>
              </a:spcBef>
              <a:spcAft>
                <a:spcPct val="15000"/>
              </a:spcAft>
            </a:pPr>
            <a:r>
              <a:rPr lang="en-US" sz="800" b="1" dirty="0" smtClean="0">
                <a:solidFill>
                  <a:schemeClr val="tx1">
                    <a:lumMod val="65000"/>
                    <a:lumOff val="35000"/>
                  </a:schemeClr>
                </a:solidFill>
              </a:rPr>
              <a:t>Policy and Legislative Affairs</a:t>
            </a:r>
          </a:p>
          <a:p>
            <a:pPr marL="0" lvl="1" algn="ctr" defTabSz="444500">
              <a:lnSpc>
                <a:spcPct val="90000"/>
              </a:lnSpc>
              <a:spcBef>
                <a:spcPct val="0"/>
              </a:spcBef>
              <a:spcAft>
                <a:spcPct val="15000"/>
              </a:spcAft>
            </a:pPr>
            <a:endParaRPr lang="en-US" sz="800" dirty="0" smtClean="0">
              <a:solidFill>
                <a:schemeClr val="tx1">
                  <a:lumMod val="65000"/>
                  <a:lumOff val="35000"/>
                </a:schemeClr>
              </a:solidFill>
            </a:endParaRPr>
          </a:p>
          <a:p>
            <a:pPr marL="60325" lvl="1" indent="-60325" defTabSz="444500">
              <a:lnSpc>
                <a:spcPct val="90000"/>
              </a:lnSpc>
              <a:spcBef>
                <a:spcPct val="0"/>
              </a:spcBef>
              <a:spcAft>
                <a:spcPct val="15000"/>
              </a:spcAft>
              <a:buFont typeface="Arial" panose="020B0604020202020204" pitchFamily="34" charset="0"/>
              <a:buChar char="•"/>
            </a:pPr>
            <a:r>
              <a:rPr lang="en-US" sz="800" dirty="0" smtClean="0">
                <a:solidFill>
                  <a:schemeClr val="tx1">
                    <a:lumMod val="65000"/>
                    <a:lumOff val="35000"/>
                  </a:schemeClr>
                </a:solidFill>
              </a:rPr>
              <a:t>Provides </a:t>
            </a:r>
            <a:r>
              <a:rPr lang="en-US" sz="800" dirty="0">
                <a:solidFill>
                  <a:schemeClr val="tx1">
                    <a:lumMod val="65000"/>
                    <a:lumOff val="35000"/>
                  </a:schemeClr>
                </a:solidFill>
              </a:rPr>
              <a:t>Policy &amp; Regulatory Guidance  </a:t>
            </a:r>
          </a:p>
          <a:p>
            <a:pPr marL="60325" lvl="1" indent="-60325" defTabSz="444500">
              <a:lnSpc>
                <a:spcPct val="90000"/>
              </a:lnSpc>
              <a:spcBef>
                <a:spcPct val="0"/>
              </a:spcBef>
              <a:spcAft>
                <a:spcPct val="15000"/>
              </a:spcAft>
              <a:buFont typeface="Arial" panose="020B0604020202020204" pitchFamily="34" charset="0"/>
              <a:buChar char="•"/>
            </a:pPr>
            <a:r>
              <a:rPr lang="en-US" sz="800" dirty="0">
                <a:solidFill>
                  <a:schemeClr val="tx1">
                    <a:lumMod val="65000"/>
                    <a:lumOff val="35000"/>
                  </a:schemeClr>
                </a:solidFill>
              </a:rPr>
              <a:t>Provides support to OAS in developing the Virginia Plan for Aging Services  </a:t>
            </a:r>
          </a:p>
          <a:p>
            <a:pPr marL="60325" lvl="1" indent="-60325" defTabSz="444500">
              <a:lnSpc>
                <a:spcPct val="90000"/>
              </a:lnSpc>
              <a:spcBef>
                <a:spcPct val="0"/>
              </a:spcBef>
              <a:spcAft>
                <a:spcPct val="15000"/>
              </a:spcAft>
              <a:buFont typeface="Arial" panose="020B0604020202020204" pitchFamily="34" charset="0"/>
              <a:buChar char="•"/>
            </a:pPr>
            <a:r>
              <a:rPr lang="en-US" sz="800" dirty="0">
                <a:solidFill>
                  <a:schemeClr val="tx1">
                    <a:lumMod val="65000"/>
                    <a:lumOff val="35000"/>
                  </a:schemeClr>
                </a:solidFill>
              </a:rPr>
              <a:t>Provides staff support to the </a:t>
            </a:r>
            <a:r>
              <a:rPr lang="en-US" sz="800" dirty="0" err="1">
                <a:solidFill>
                  <a:schemeClr val="tx1">
                    <a:lumMod val="65000"/>
                    <a:lumOff val="35000"/>
                  </a:schemeClr>
                </a:solidFill>
              </a:rPr>
              <a:t>CCoA</a:t>
            </a:r>
            <a:endParaRPr lang="en-US" sz="800" dirty="0">
              <a:solidFill>
                <a:schemeClr val="tx1">
                  <a:lumMod val="65000"/>
                  <a:lumOff val="35000"/>
                </a:schemeClr>
              </a:solidFill>
            </a:endParaRPr>
          </a:p>
          <a:p>
            <a:pPr marL="60325" lvl="1" indent="-60325" defTabSz="444500">
              <a:lnSpc>
                <a:spcPct val="90000"/>
              </a:lnSpc>
              <a:spcBef>
                <a:spcPct val="0"/>
              </a:spcBef>
              <a:spcAft>
                <a:spcPct val="15000"/>
              </a:spcAft>
              <a:buFont typeface="Arial" panose="020B0604020202020204" pitchFamily="34" charset="0"/>
              <a:buChar char="•"/>
            </a:pPr>
            <a:r>
              <a:rPr lang="en-US" sz="800" dirty="0">
                <a:solidFill>
                  <a:schemeClr val="tx1">
                    <a:lumMod val="65000"/>
                    <a:lumOff val="35000"/>
                  </a:schemeClr>
                </a:solidFill>
              </a:rPr>
              <a:t>Legislative updates and guidance for Aging Services and topics </a:t>
            </a:r>
          </a:p>
        </p:txBody>
      </p:sp>
      <p:sp>
        <p:nvSpPr>
          <p:cNvPr id="39" name="TextBox 38"/>
          <p:cNvSpPr txBox="1"/>
          <p:nvPr/>
        </p:nvSpPr>
        <p:spPr>
          <a:xfrm>
            <a:off x="3581400" y="1828800"/>
            <a:ext cx="1371600" cy="1200329"/>
          </a:xfrm>
          <a:prstGeom prst="rect">
            <a:avLst/>
          </a:prstGeom>
          <a:noFill/>
        </p:spPr>
        <p:txBody>
          <a:bodyPr wrap="square" rtlCol="0">
            <a:spAutoFit/>
          </a:bodyPr>
          <a:lstStyle/>
          <a:p>
            <a:pPr lvl="0" algn="ctr"/>
            <a:r>
              <a:rPr lang="en-US" sz="800" b="1" dirty="0"/>
              <a:t>Division </a:t>
            </a:r>
            <a:r>
              <a:rPr lang="en-US" sz="800" b="1" dirty="0" smtClean="0"/>
              <a:t>for</a:t>
            </a:r>
            <a:br>
              <a:rPr lang="en-US" sz="800" b="1" dirty="0" smtClean="0"/>
            </a:br>
            <a:r>
              <a:rPr lang="en-US" sz="800" b="1" dirty="0" smtClean="0"/>
              <a:t>Rehabilitative Services</a:t>
            </a:r>
          </a:p>
          <a:p>
            <a:pPr lvl="0" algn="ctr"/>
            <a:endParaRPr lang="en-US" sz="800" b="1" dirty="0"/>
          </a:p>
          <a:p>
            <a:pPr marL="60325" indent="-60325">
              <a:buFont typeface="Arial" panose="020B0604020202020204" pitchFamily="34" charset="0"/>
              <a:buChar char="•"/>
            </a:pPr>
            <a:r>
              <a:rPr lang="en-US" sz="800" dirty="0"/>
              <a:t>NWD/VATS </a:t>
            </a:r>
          </a:p>
          <a:p>
            <a:pPr marL="60325" indent="-60325">
              <a:buFont typeface="Arial" panose="020B0604020202020204" pitchFamily="34" charset="0"/>
              <a:buChar char="•"/>
            </a:pPr>
            <a:r>
              <a:rPr lang="en-US" sz="800" dirty="0"/>
              <a:t>Senior Community Service Employment Program (SCSEP)</a:t>
            </a:r>
          </a:p>
          <a:p>
            <a:pPr marL="60325" indent="-60325">
              <a:buFont typeface="Arial" panose="020B0604020202020204" pitchFamily="34" charset="0"/>
              <a:buChar char="•"/>
            </a:pPr>
            <a:r>
              <a:rPr lang="en-US" sz="800" dirty="0"/>
              <a:t>New SCSEP </a:t>
            </a:r>
            <a:r>
              <a:rPr lang="en-US" sz="800" b="1" dirty="0"/>
              <a:t>Senior</a:t>
            </a:r>
            <a:r>
              <a:rPr lang="en-US" sz="800" dirty="0"/>
              <a:t> Tech Career Support </a:t>
            </a:r>
            <a:r>
              <a:rPr lang="en-US" sz="800" dirty="0" smtClean="0"/>
              <a:t>Grant</a:t>
            </a:r>
            <a:endParaRPr lang="en-US" sz="800" dirty="0"/>
          </a:p>
        </p:txBody>
      </p:sp>
      <p:sp>
        <p:nvSpPr>
          <p:cNvPr id="40" name="TextBox 39"/>
          <p:cNvSpPr txBox="1"/>
          <p:nvPr/>
        </p:nvSpPr>
        <p:spPr>
          <a:xfrm>
            <a:off x="2240566" y="4469993"/>
            <a:ext cx="1447513" cy="1092607"/>
          </a:xfrm>
          <a:prstGeom prst="rect">
            <a:avLst/>
          </a:prstGeom>
          <a:noFill/>
        </p:spPr>
        <p:txBody>
          <a:bodyPr wrap="square" rtlCol="0">
            <a:spAutoFit/>
          </a:bodyPr>
          <a:lstStyle/>
          <a:p>
            <a:pPr lvl="0" algn="ctr" defTabSz="444500">
              <a:lnSpc>
                <a:spcPct val="90000"/>
              </a:lnSpc>
              <a:spcBef>
                <a:spcPct val="0"/>
              </a:spcBef>
              <a:spcAft>
                <a:spcPct val="35000"/>
              </a:spcAft>
            </a:pPr>
            <a:r>
              <a:rPr lang="en-US" sz="800" b="1" dirty="0">
                <a:solidFill>
                  <a:schemeClr val="bg1"/>
                </a:solidFill>
              </a:rPr>
              <a:t>Information </a:t>
            </a:r>
            <a:r>
              <a:rPr lang="en-US" sz="800" b="1" dirty="0" smtClean="0">
                <a:solidFill>
                  <a:schemeClr val="bg1"/>
                </a:solidFill>
              </a:rPr>
              <a:t>Technology</a:t>
            </a:r>
          </a:p>
          <a:p>
            <a:pPr lvl="0" algn="ctr" defTabSz="444500">
              <a:lnSpc>
                <a:spcPct val="90000"/>
              </a:lnSpc>
              <a:spcBef>
                <a:spcPct val="0"/>
              </a:spcBef>
              <a:spcAft>
                <a:spcPct val="35000"/>
              </a:spcAft>
            </a:pPr>
            <a:endParaRPr lang="en-US" sz="800" b="1" dirty="0">
              <a:solidFill>
                <a:schemeClr val="bg1"/>
              </a:solidFill>
            </a:endParaRPr>
          </a:p>
          <a:p>
            <a:pPr marL="60325" lvl="0" indent="-60325" defTabSz="444500">
              <a:spcBef>
                <a:spcPct val="0"/>
              </a:spcBef>
              <a:spcAft>
                <a:spcPts val="200"/>
              </a:spcAft>
              <a:buFont typeface="Arial" panose="020B0604020202020204" pitchFamily="34" charset="0"/>
              <a:buChar char="•"/>
            </a:pPr>
            <a:r>
              <a:rPr lang="en-US" sz="800" dirty="0">
                <a:solidFill>
                  <a:schemeClr val="bg1"/>
                </a:solidFill>
              </a:rPr>
              <a:t>Coordinates w/ all programs using PP</a:t>
            </a:r>
          </a:p>
          <a:p>
            <a:pPr marL="60325" lvl="0" indent="-60325" defTabSz="444500">
              <a:spcBef>
                <a:spcPct val="0"/>
              </a:spcBef>
              <a:spcAft>
                <a:spcPts val="200"/>
              </a:spcAft>
              <a:buFont typeface="Arial" panose="020B0604020202020204" pitchFamily="34" charset="0"/>
              <a:buChar char="•"/>
            </a:pPr>
            <a:r>
              <a:rPr lang="en-US" sz="800" dirty="0">
                <a:solidFill>
                  <a:schemeClr val="bg1"/>
                </a:solidFill>
              </a:rPr>
              <a:t>Supports initiatives</a:t>
            </a:r>
          </a:p>
          <a:p>
            <a:pPr marL="60325" lvl="0" indent="-60325" defTabSz="444500">
              <a:spcBef>
                <a:spcPct val="0"/>
              </a:spcBef>
              <a:spcAft>
                <a:spcPts val="200"/>
              </a:spcAft>
              <a:buFont typeface="Arial" panose="020B0604020202020204" pitchFamily="34" charset="0"/>
              <a:buChar char="•"/>
            </a:pPr>
            <a:r>
              <a:rPr lang="en-US" sz="800" dirty="0">
                <a:solidFill>
                  <a:schemeClr val="bg1"/>
                </a:solidFill>
              </a:rPr>
              <a:t>Troubleshoots issues </a:t>
            </a:r>
          </a:p>
          <a:p>
            <a:pPr marL="60325" lvl="0" indent="-60325" defTabSz="444500">
              <a:spcBef>
                <a:spcPct val="0"/>
              </a:spcBef>
              <a:spcAft>
                <a:spcPts val="200"/>
              </a:spcAft>
              <a:buFont typeface="Arial" panose="020B0604020202020204" pitchFamily="34" charset="0"/>
              <a:buChar char="•"/>
            </a:pPr>
            <a:r>
              <a:rPr lang="en-US" sz="800" dirty="0">
                <a:solidFill>
                  <a:schemeClr val="bg1"/>
                </a:solidFill>
              </a:rPr>
              <a:t>Explores new </a:t>
            </a:r>
            <a:r>
              <a:rPr lang="en-US" sz="800" dirty="0" smtClean="0">
                <a:solidFill>
                  <a:schemeClr val="bg1"/>
                </a:solidFill>
              </a:rPr>
              <a:t>enhancements</a:t>
            </a:r>
            <a:endParaRPr lang="en-US" sz="800" dirty="0">
              <a:solidFill>
                <a:schemeClr val="bg1"/>
              </a:solidFill>
            </a:endParaRPr>
          </a:p>
        </p:txBody>
      </p:sp>
      <p:sp>
        <p:nvSpPr>
          <p:cNvPr id="41" name="TextBox 40"/>
          <p:cNvSpPr txBox="1"/>
          <p:nvPr/>
        </p:nvSpPr>
        <p:spPr>
          <a:xfrm>
            <a:off x="6877895" y="1981200"/>
            <a:ext cx="917365" cy="1141851"/>
          </a:xfrm>
          <a:prstGeom prst="rect">
            <a:avLst/>
          </a:prstGeom>
          <a:noFill/>
        </p:spPr>
        <p:txBody>
          <a:bodyPr wrap="square" rtlCol="0">
            <a:spAutoFit/>
          </a:bodyPr>
          <a:lstStyle/>
          <a:p>
            <a:pPr lvl="0" algn="ctr" defTabSz="444500">
              <a:lnSpc>
                <a:spcPct val="90000"/>
              </a:lnSpc>
              <a:spcBef>
                <a:spcPct val="0"/>
              </a:spcBef>
              <a:spcAft>
                <a:spcPct val="35000"/>
              </a:spcAft>
            </a:pPr>
            <a:r>
              <a:rPr lang="en-US" sz="800" b="1" dirty="0" smtClean="0"/>
              <a:t>Communications</a:t>
            </a:r>
          </a:p>
          <a:p>
            <a:pPr lvl="0" algn="ctr" defTabSz="444500">
              <a:lnSpc>
                <a:spcPct val="90000"/>
              </a:lnSpc>
              <a:spcBef>
                <a:spcPct val="0"/>
              </a:spcBef>
              <a:spcAft>
                <a:spcPct val="35000"/>
              </a:spcAft>
            </a:pPr>
            <a:endParaRPr lang="en-US" sz="800" dirty="0"/>
          </a:p>
          <a:p>
            <a:pPr marL="60325" lvl="0" indent="-60325" defTabSz="444500">
              <a:lnSpc>
                <a:spcPct val="90000"/>
              </a:lnSpc>
              <a:spcBef>
                <a:spcPct val="0"/>
              </a:spcBef>
              <a:spcAft>
                <a:spcPts val="200"/>
              </a:spcAft>
              <a:buFont typeface="Arial" panose="020B0604020202020204" pitchFamily="34" charset="0"/>
              <a:buChar char="•"/>
            </a:pPr>
            <a:r>
              <a:rPr lang="en-US" sz="800" dirty="0"/>
              <a:t>Social Media</a:t>
            </a:r>
          </a:p>
          <a:p>
            <a:pPr marL="60325" lvl="0" indent="-60325" defTabSz="444500">
              <a:lnSpc>
                <a:spcPct val="90000"/>
              </a:lnSpc>
              <a:spcBef>
                <a:spcPct val="0"/>
              </a:spcBef>
              <a:spcAft>
                <a:spcPts val="200"/>
              </a:spcAft>
              <a:buFont typeface="Arial" panose="020B0604020202020204" pitchFamily="34" charset="0"/>
              <a:buChar char="•"/>
            </a:pPr>
            <a:r>
              <a:rPr lang="en-US" sz="800" dirty="0"/>
              <a:t>Newspaper articles</a:t>
            </a:r>
          </a:p>
          <a:p>
            <a:pPr marL="60325" lvl="0" indent="-60325" defTabSz="444500">
              <a:lnSpc>
                <a:spcPct val="90000"/>
              </a:lnSpc>
              <a:spcBef>
                <a:spcPct val="0"/>
              </a:spcBef>
              <a:spcAft>
                <a:spcPts val="200"/>
              </a:spcAft>
              <a:buFont typeface="Arial" panose="020B0604020202020204" pitchFamily="34" charset="0"/>
              <a:buChar char="•"/>
            </a:pPr>
            <a:r>
              <a:rPr lang="en-US" sz="800" dirty="0"/>
              <a:t>Videos</a:t>
            </a:r>
          </a:p>
          <a:p>
            <a:pPr marL="60325" lvl="0" indent="-60325" defTabSz="444500">
              <a:lnSpc>
                <a:spcPct val="90000"/>
              </a:lnSpc>
              <a:spcBef>
                <a:spcPct val="0"/>
              </a:spcBef>
              <a:spcAft>
                <a:spcPts val="200"/>
              </a:spcAft>
              <a:buFont typeface="Arial" panose="020B0604020202020204" pitchFamily="34" charset="0"/>
              <a:buChar char="•"/>
            </a:pPr>
            <a:r>
              <a:rPr lang="en-US" sz="800" dirty="0"/>
              <a:t>Share AAA </a:t>
            </a:r>
            <a:r>
              <a:rPr lang="en-US" sz="800" dirty="0" smtClean="0"/>
              <a:t>stories</a:t>
            </a:r>
            <a:endParaRPr lang="en-US" sz="800" dirty="0"/>
          </a:p>
        </p:txBody>
      </p:sp>
    </p:spTree>
    <p:extLst>
      <p:ext uri="{BB962C8B-B14F-4D97-AF65-F5344CB8AC3E}">
        <p14:creationId xmlns:p14="http://schemas.microsoft.com/office/powerpoint/2010/main" val="3525372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903513" y="1549400"/>
            <a:ext cx="7010395" cy="4064000"/>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Freeform 4"/>
          <p:cNvSpPr/>
          <p:nvPr/>
        </p:nvSpPr>
        <p:spPr>
          <a:xfrm>
            <a:off x="3098796" y="1932582"/>
            <a:ext cx="2641600" cy="481012"/>
          </a:xfrm>
          <a:custGeom>
            <a:avLst/>
            <a:gdLst>
              <a:gd name="connsiteX0" fmla="*/ 0 w 2641600"/>
              <a:gd name="connsiteY0" fmla="*/ 80170 h 481012"/>
              <a:gd name="connsiteX1" fmla="*/ 80170 w 2641600"/>
              <a:gd name="connsiteY1" fmla="*/ 0 h 481012"/>
              <a:gd name="connsiteX2" fmla="*/ 2561430 w 2641600"/>
              <a:gd name="connsiteY2" fmla="*/ 0 h 481012"/>
              <a:gd name="connsiteX3" fmla="*/ 2641600 w 2641600"/>
              <a:gd name="connsiteY3" fmla="*/ 80170 h 481012"/>
              <a:gd name="connsiteX4" fmla="*/ 2641600 w 2641600"/>
              <a:gd name="connsiteY4" fmla="*/ 400842 h 481012"/>
              <a:gd name="connsiteX5" fmla="*/ 2561430 w 2641600"/>
              <a:gd name="connsiteY5" fmla="*/ 481012 h 481012"/>
              <a:gd name="connsiteX6" fmla="*/ 80170 w 2641600"/>
              <a:gd name="connsiteY6" fmla="*/ 481012 h 481012"/>
              <a:gd name="connsiteX7" fmla="*/ 0 w 2641600"/>
              <a:gd name="connsiteY7" fmla="*/ 400842 h 481012"/>
              <a:gd name="connsiteX8" fmla="*/ 0 w 2641600"/>
              <a:gd name="connsiteY8" fmla="*/ 80170 h 4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481012">
                <a:moveTo>
                  <a:pt x="0" y="80170"/>
                </a:moveTo>
                <a:cubicBezTo>
                  <a:pt x="0" y="35893"/>
                  <a:pt x="35893" y="0"/>
                  <a:pt x="80170" y="0"/>
                </a:cubicBezTo>
                <a:lnTo>
                  <a:pt x="2561430" y="0"/>
                </a:lnTo>
                <a:cubicBezTo>
                  <a:pt x="2605707" y="0"/>
                  <a:pt x="2641600" y="35893"/>
                  <a:pt x="2641600" y="80170"/>
                </a:cubicBezTo>
                <a:lnTo>
                  <a:pt x="2641600" y="400842"/>
                </a:lnTo>
                <a:cubicBezTo>
                  <a:pt x="2641600" y="445119"/>
                  <a:pt x="2605707" y="481012"/>
                  <a:pt x="2561430" y="481012"/>
                </a:cubicBezTo>
                <a:lnTo>
                  <a:pt x="80170" y="481012"/>
                </a:lnTo>
                <a:cubicBezTo>
                  <a:pt x="35893" y="481012"/>
                  <a:pt x="0" y="445119"/>
                  <a:pt x="0" y="400842"/>
                </a:cubicBezTo>
                <a:lnTo>
                  <a:pt x="0" y="8017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201" tIns="69201" rIns="69201" bIns="69201" numCol="1" spcCol="1270" anchor="ctr" anchorCtr="0">
            <a:noAutofit/>
          </a:bodyPr>
          <a:lstStyle/>
          <a:p>
            <a:pPr lvl="0" algn="ctr" defTabSz="533400">
              <a:lnSpc>
                <a:spcPct val="90000"/>
              </a:lnSpc>
              <a:spcBef>
                <a:spcPct val="0"/>
              </a:spcBef>
              <a:spcAft>
                <a:spcPct val="35000"/>
              </a:spcAft>
            </a:pPr>
            <a:r>
              <a:rPr lang="en-US" sz="1200" kern="1200" dirty="0" smtClean="0"/>
              <a:t>US Department of Health and Human Services</a:t>
            </a:r>
            <a:endParaRPr lang="en-US" sz="1200" kern="1200" dirty="0"/>
          </a:p>
        </p:txBody>
      </p:sp>
      <p:sp>
        <p:nvSpPr>
          <p:cNvPr id="6" name="Freeform 5"/>
          <p:cNvSpPr/>
          <p:nvPr/>
        </p:nvSpPr>
        <p:spPr>
          <a:xfrm>
            <a:off x="2933696" y="2514600"/>
            <a:ext cx="2971800" cy="481012"/>
          </a:xfrm>
          <a:custGeom>
            <a:avLst/>
            <a:gdLst>
              <a:gd name="connsiteX0" fmla="*/ 0 w 2641600"/>
              <a:gd name="connsiteY0" fmla="*/ 80170 h 481012"/>
              <a:gd name="connsiteX1" fmla="*/ 80170 w 2641600"/>
              <a:gd name="connsiteY1" fmla="*/ 0 h 481012"/>
              <a:gd name="connsiteX2" fmla="*/ 2561430 w 2641600"/>
              <a:gd name="connsiteY2" fmla="*/ 0 h 481012"/>
              <a:gd name="connsiteX3" fmla="*/ 2641600 w 2641600"/>
              <a:gd name="connsiteY3" fmla="*/ 80170 h 481012"/>
              <a:gd name="connsiteX4" fmla="*/ 2641600 w 2641600"/>
              <a:gd name="connsiteY4" fmla="*/ 400842 h 481012"/>
              <a:gd name="connsiteX5" fmla="*/ 2561430 w 2641600"/>
              <a:gd name="connsiteY5" fmla="*/ 481012 h 481012"/>
              <a:gd name="connsiteX6" fmla="*/ 80170 w 2641600"/>
              <a:gd name="connsiteY6" fmla="*/ 481012 h 481012"/>
              <a:gd name="connsiteX7" fmla="*/ 0 w 2641600"/>
              <a:gd name="connsiteY7" fmla="*/ 400842 h 481012"/>
              <a:gd name="connsiteX8" fmla="*/ 0 w 2641600"/>
              <a:gd name="connsiteY8" fmla="*/ 80170 h 4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481012">
                <a:moveTo>
                  <a:pt x="0" y="80170"/>
                </a:moveTo>
                <a:cubicBezTo>
                  <a:pt x="0" y="35893"/>
                  <a:pt x="35893" y="0"/>
                  <a:pt x="80170" y="0"/>
                </a:cubicBezTo>
                <a:lnTo>
                  <a:pt x="2561430" y="0"/>
                </a:lnTo>
                <a:cubicBezTo>
                  <a:pt x="2605707" y="0"/>
                  <a:pt x="2641600" y="35893"/>
                  <a:pt x="2641600" y="80170"/>
                </a:cubicBezTo>
                <a:lnTo>
                  <a:pt x="2641600" y="400842"/>
                </a:lnTo>
                <a:cubicBezTo>
                  <a:pt x="2641600" y="445119"/>
                  <a:pt x="2605707" y="481012"/>
                  <a:pt x="2561430" y="481012"/>
                </a:cubicBezTo>
                <a:lnTo>
                  <a:pt x="80170" y="481012"/>
                </a:lnTo>
                <a:cubicBezTo>
                  <a:pt x="35893" y="481012"/>
                  <a:pt x="0" y="445119"/>
                  <a:pt x="0" y="400842"/>
                </a:cubicBezTo>
                <a:lnTo>
                  <a:pt x="0" y="8017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201" tIns="69201" rIns="69201" bIns="69201" numCol="1" spcCol="1270" anchor="ctr" anchorCtr="0">
            <a:noAutofit/>
          </a:bodyPr>
          <a:lstStyle/>
          <a:p>
            <a:pPr lvl="0" algn="ctr" defTabSz="533400">
              <a:lnSpc>
                <a:spcPct val="90000"/>
              </a:lnSpc>
              <a:spcBef>
                <a:spcPct val="0"/>
              </a:spcBef>
              <a:spcAft>
                <a:spcPct val="35000"/>
              </a:spcAft>
            </a:pPr>
            <a:r>
              <a:rPr lang="en-US" sz="1200" kern="1200" dirty="0" smtClean="0"/>
              <a:t>Administration for Community Living/Administration on Aging</a:t>
            </a:r>
            <a:endParaRPr lang="en-US" sz="1200" kern="1200" dirty="0"/>
          </a:p>
        </p:txBody>
      </p:sp>
      <p:sp>
        <p:nvSpPr>
          <p:cNvPr id="7" name="Freeform 6"/>
          <p:cNvSpPr/>
          <p:nvPr/>
        </p:nvSpPr>
        <p:spPr>
          <a:xfrm>
            <a:off x="2476496" y="3100388"/>
            <a:ext cx="3886200" cy="481012"/>
          </a:xfrm>
          <a:custGeom>
            <a:avLst/>
            <a:gdLst>
              <a:gd name="connsiteX0" fmla="*/ 0 w 2641600"/>
              <a:gd name="connsiteY0" fmla="*/ 80170 h 481012"/>
              <a:gd name="connsiteX1" fmla="*/ 80170 w 2641600"/>
              <a:gd name="connsiteY1" fmla="*/ 0 h 481012"/>
              <a:gd name="connsiteX2" fmla="*/ 2561430 w 2641600"/>
              <a:gd name="connsiteY2" fmla="*/ 0 h 481012"/>
              <a:gd name="connsiteX3" fmla="*/ 2641600 w 2641600"/>
              <a:gd name="connsiteY3" fmla="*/ 80170 h 481012"/>
              <a:gd name="connsiteX4" fmla="*/ 2641600 w 2641600"/>
              <a:gd name="connsiteY4" fmla="*/ 400842 h 481012"/>
              <a:gd name="connsiteX5" fmla="*/ 2561430 w 2641600"/>
              <a:gd name="connsiteY5" fmla="*/ 481012 h 481012"/>
              <a:gd name="connsiteX6" fmla="*/ 80170 w 2641600"/>
              <a:gd name="connsiteY6" fmla="*/ 481012 h 481012"/>
              <a:gd name="connsiteX7" fmla="*/ 0 w 2641600"/>
              <a:gd name="connsiteY7" fmla="*/ 400842 h 481012"/>
              <a:gd name="connsiteX8" fmla="*/ 0 w 2641600"/>
              <a:gd name="connsiteY8" fmla="*/ 80170 h 4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481012">
                <a:moveTo>
                  <a:pt x="0" y="80170"/>
                </a:moveTo>
                <a:cubicBezTo>
                  <a:pt x="0" y="35893"/>
                  <a:pt x="35893" y="0"/>
                  <a:pt x="80170" y="0"/>
                </a:cubicBezTo>
                <a:lnTo>
                  <a:pt x="2561430" y="0"/>
                </a:lnTo>
                <a:cubicBezTo>
                  <a:pt x="2605707" y="0"/>
                  <a:pt x="2641600" y="35893"/>
                  <a:pt x="2641600" y="80170"/>
                </a:cubicBezTo>
                <a:lnTo>
                  <a:pt x="2641600" y="400842"/>
                </a:lnTo>
                <a:cubicBezTo>
                  <a:pt x="2641600" y="445119"/>
                  <a:pt x="2605707" y="481012"/>
                  <a:pt x="2561430" y="481012"/>
                </a:cubicBezTo>
                <a:lnTo>
                  <a:pt x="80170" y="481012"/>
                </a:lnTo>
                <a:cubicBezTo>
                  <a:pt x="35893" y="481012"/>
                  <a:pt x="0" y="445119"/>
                  <a:pt x="0" y="400842"/>
                </a:cubicBezTo>
                <a:lnTo>
                  <a:pt x="0" y="8017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201" tIns="69201" rIns="69201" bIns="69201" numCol="1" spcCol="1270" anchor="ctr" anchorCtr="0">
            <a:noAutofit/>
          </a:bodyPr>
          <a:lstStyle/>
          <a:p>
            <a:pPr lvl="0" algn="ctr" defTabSz="533400">
              <a:lnSpc>
                <a:spcPct val="90000"/>
              </a:lnSpc>
              <a:spcBef>
                <a:spcPct val="0"/>
              </a:spcBef>
              <a:spcAft>
                <a:spcPct val="35000"/>
              </a:spcAft>
            </a:pPr>
            <a:r>
              <a:rPr lang="en-US" sz="1200" kern="1200" dirty="0" smtClean="0"/>
              <a:t>State Units on Aging (56)</a:t>
            </a:r>
            <a:endParaRPr lang="en-US" sz="1200" kern="1200" dirty="0"/>
          </a:p>
        </p:txBody>
      </p:sp>
      <p:sp>
        <p:nvSpPr>
          <p:cNvPr id="8" name="Freeform 7"/>
          <p:cNvSpPr/>
          <p:nvPr/>
        </p:nvSpPr>
        <p:spPr>
          <a:xfrm>
            <a:off x="6172200" y="1932582"/>
            <a:ext cx="2133600" cy="1063030"/>
          </a:xfrm>
          <a:custGeom>
            <a:avLst/>
            <a:gdLst>
              <a:gd name="connsiteX0" fmla="*/ 0 w 2641600"/>
              <a:gd name="connsiteY0" fmla="*/ 80170 h 481012"/>
              <a:gd name="connsiteX1" fmla="*/ 80170 w 2641600"/>
              <a:gd name="connsiteY1" fmla="*/ 0 h 481012"/>
              <a:gd name="connsiteX2" fmla="*/ 2561430 w 2641600"/>
              <a:gd name="connsiteY2" fmla="*/ 0 h 481012"/>
              <a:gd name="connsiteX3" fmla="*/ 2641600 w 2641600"/>
              <a:gd name="connsiteY3" fmla="*/ 80170 h 481012"/>
              <a:gd name="connsiteX4" fmla="*/ 2641600 w 2641600"/>
              <a:gd name="connsiteY4" fmla="*/ 400842 h 481012"/>
              <a:gd name="connsiteX5" fmla="*/ 2561430 w 2641600"/>
              <a:gd name="connsiteY5" fmla="*/ 481012 h 481012"/>
              <a:gd name="connsiteX6" fmla="*/ 80170 w 2641600"/>
              <a:gd name="connsiteY6" fmla="*/ 481012 h 481012"/>
              <a:gd name="connsiteX7" fmla="*/ 0 w 2641600"/>
              <a:gd name="connsiteY7" fmla="*/ 400842 h 481012"/>
              <a:gd name="connsiteX8" fmla="*/ 0 w 2641600"/>
              <a:gd name="connsiteY8" fmla="*/ 80170 h 4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481012">
                <a:moveTo>
                  <a:pt x="0" y="80170"/>
                </a:moveTo>
                <a:cubicBezTo>
                  <a:pt x="0" y="35893"/>
                  <a:pt x="35893" y="0"/>
                  <a:pt x="80170" y="0"/>
                </a:cubicBezTo>
                <a:lnTo>
                  <a:pt x="2561430" y="0"/>
                </a:lnTo>
                <a:cubicBezTo>
                  <a:pt x="2605707" y="0"/>
                  <a:pt x="2641600" y="35893"/>
                  <a:pt x="2641600" y="80170"/>
                </a:cubicBezTo>
                <a:lnTo>
                  <a:pt x="2641600" y="400842"/>
                </a:lnTo>
                <a:cubicBezTo>
                  <a:pt x="2641600" y="445119"/>
                  <a:pt x="2605707" y="481012"/>
                  <a:pt x="2561430" y="481012"/>
                </a:cubicBezTo>
                <a:lnTo>
                  <a:pt x="80170" y="481012"/>
                </a:lnTo>
                <a:cubicBezTo>
                  <a:pt x="35893" y="481012"/>
                  <a:pt x="0" y="445119"/>
                  <a:pt x="0" y="400842"/>
                </a:cubicBezTo>
                <a:lnTo>
                  <a:pt x="0" y="8017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201" tIns="69201" rIns="69201" bIns="69201" numCol="1" spcCol="1270" anchor="ctr" anchorCtr="0">
            <a:noAutofit/>
          </a:bodyPr>
          <a:lstStyle/>
          <a:p>
            <a:pPr lvl="0" algn="ctr" defTabSz="533400">
              <a:lnSpc>
                <a:spcPct val="90000"/>
              </a:lnSpc>
              <a:spcBef>
                <a:spcPct val="0"/>
              </a:spcBef>
              <a:spcAft>
                <a:spcPct val="35000"/>
              </a:spcAft>
            </a:pPr>
            <a:r>
              <a:rPr lang="en-US" sz="1200" kern="1200" dirty="0" smtClean="0"/>
              <a:t>Tribal Grantees (282)</a:t>
            </a:r>
            <a:endParaRPr lang="en-US" sz="1200" kern="1200" dirty="0"/>
          </a:p>
        </p:txBody>
      </p:sp>
      <p:sp>
        <p:nvSpPr>
          <p:cNvPr id="9" name="Freeform 8"/>
          <p:cNvSpPr/>
          <p:nvPr/>
        </p:nvSpPr>
        <p:spPr>
          <a:xfrm>
            <a:off x="1905000" y="3711578"/>
            <a:ext cx="4724400" cy="481012"/>
          </a:xfrm>
          <a:custGeom>
            <a:avLst/>
            <a:gdLst>
              <a:gd name="connsiteX0" fmla="*/ 0 w 2641600"/>
              <a:gd name="connsiteY0" fmla="*/ 80170 h 481012"/>
              <a:gd name="connsiteX1" fmla="*/ 80170 w 2641600"/>
              <a:gd name="connsiteY1" fmla="*/ 0 h 481012"/>
              <a:gd name="connsiteX2" fmla="*/ 2561430 w 2641600"/>
              <a:gd name="connsiteY2" fmla="*/ 0 h 481012"/>
              <a:gd name="connsiteX3" fmla="*/ 2641600 w 2641600"/>
              <a:gd name="connsiteY3" fmla="*/ 80170 h 481012"/>
              <a:gd name="connsiteX4" fmla="*/ 2641600 w 2641600"/>
              <a:gd name="connsiteY4" fmla="*/ 400842 h 481012"/>
              <a:gd name="connsiteX5" fmla="*/ 2561430 w 2641600"/>
              <a:gd name="connsiteY5" fmla="*/ 481012 h 481012"/>
              <a:gd name="connsiteX6" fmla="*/ 80170 w 2641600"/>
              <a:gd name="connsiteY6" fmla="*/ 481012 h 481012"/>
              <a:gd name="connsiteX7" fmla="*/ 0 w 2641600"/>
              <a:gd name="connsiteY7" fmla="*/ 400842 h 481012"/>
              <a:gd name="connsiteX8" fmla="*/ 0 w 2641600"/>
              <a:gd name="connsiteY8" fmla="*/ 80170 h 4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481012">
                <a:moveTo>
                  <a:pt x="0" y="80170"/>
                </a:moveTo>
                <a:cubicBezTo>
                  <a:pt x="0" y="35893"/>
                  <a:pt x="35893" y="0"/>
                  <a:pt x="80170" y="0"/>
                </a:cubicBezTo>
                <a:lnTo>
                  <a:pt x="2561430" y="0"/>
                </a:lnTo>
                <a:cubicBezTo>
                  <a:pt x="2605707" y="0"/>
                  <a:pt x="2641600" y="35893"/>
                  <a:pt x="2641600" y="80170"/>
                </a:cubicBezTo>
                <a:lnTo>
                  <a:pt x="2641600" y="400842"/>
                </a:lnTo>
                <a:cubicBezTo>
                  <a:pt x="2641600" y="445119"/>
                  <a:pt x="2605707" y="481012"/>
                  <a:pt x="2561430" y="481012"/>
                </a:cubicBezTo>
                <a:lnTo>
                  <a:pt x="80170" y="481012"/>
                </a:lnTo>
                <a:cubicBezTo>
                  <a:pt x="35893" y="481012"/>
                  <a:pt x="0" y="445119"/>
                  <a:pt x="0" y="400842"/>
                </a:cubicBezTo>
                <a:lnTo>
                  <a:pt x="0" y="8017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201" tIns="69201" rIns="69201" bIns="69201" numCol="1" spcCol="1270" anchor="ctr" anchorCtr="0">
            <a:noAutofit/>
          </a:bodyPr>
          <a:lstStyle/>
          <a:p>
            <a:pPr lvl="0" algn="ctr" defTabSz="533400">
              <a:lnSpc>
                <a:spcPct val="90000"/>
              </a:lnSpc>
              <a:spcBef>
                <a:spcPct val="0"/>
              </a:spcBef>
              <a:spcAft>
                <a:spcPct val="35000"/>
              </a:spcAft>
            </a:pPr>
            <a:r>
              <a:rPr lang="en-US" sz="1200" kern="1200" dirty="0" smtClean="0"/>
              <a:t>Area Agencies on Aging (618)</a:t>
            </a:r>
            <a:endParaRPr lang="en-US" sz="1200" kern="1200" dirty="0"/>
          </a:p>
        </p:txBody>
      </p:sp>
      <p:sp>
        <p:nvSpPr>
          <p:cNvPr id="10" name="Freeform 9"/>
          <p:cNvSpPr/>
          <p:nvPr/>
        </p:nvSpPr>
        <p:spPr>
          <a:xfrm>
            <a:off x="1523996" y="4319588"/>
            <a:ext cx="5791200" cy="481012"/>
          </a:xfrm>
          <a:custGeom>
            <a:avLst/>
            <a:gdLst>
              <a:gd name="connsiteX0" fmla="*/ 0 w 2641600"/>
              <a:gd name="connsiteY0" fmla="*/ 80170 h 481012"/>
              <a:gd name="connsiteX1" fmla="*/ 80170 w 2641600"/>
              <a:gd name="connsiteY1" fmla="*/ 0 h 481012"/>
              <a:gd name="connsiteX2" fmla="*/ 2561430 w 2641600"/>
              <a:gd name="connsiteY2" fmla="*/ 0 h 481012"/>
              <a:gd name="connsiteX3" fmla="*/ 2641600 w 2641600"/>
              <a:gd name="connsiteY3" fmla="*/ 80170 h 481012"/>
              <a:gd name="connsiteX4" fmla="*/ 2641600 w 2641600"/>
              <a:gd name="connsiteY4" fmla="*/ 400842 h 481012"/>
              <a:gd name="connsiteX5" fmla="*/ 2561430 w 2641600"/>
              <a:gd name="connsiteY5" fmla="*/ 481012 h 481012"/>
              <a:gd name="connsiteX6" fmla="*/ 80170 w 2641600"/>
              <a:gd name="connsiteY6" fmla="*/ 481012 h 481012"/>
              <a:gd name="connsiteX7" fmla="*/ 0 w 2641600"/>
              <a:gd name="connsiteY7" fmla="*/ 400842 h 481012"/>
              <a:gd name="connsiteX8" fmla="*/ 0 w 2641600"/>
              <a:gd name="connsiteY8" fmla="*/ 80170 h 4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481012">
                <a:moveTo>
                  <a:pt x="0" y="80170"/>
                </a:moveTo>
                <a:cubicBezTo>
                  <a:pt x="0" y="35893"/>
                  <a:pt x="35893" y="0"/>
                  <a:pt x="80170" y="0"/>
                </a:cubicBezTo>
                <a:lnTo>
                  <a:pt x="2561430" y="0"/>
                </a:lnTo>
                <a:cubicBezTo>
                  <a:pt x="2605707" y="0"/>
                  <a:pt x="2641600" y="35893"/>
                  <a:pt x="2641600" y="80170"/>
                </a:cubicBezTo>
                <a:lnTo>
                  <a:pt x="2641600" y="400842"/>
                </a:lnTo>
                <a:cubicBezTo>
                  <a:pt x="2641600" y="445119"/>
                  <a:pt x="2605707" y="481012"/>
                  <a:pt x="2561430" y="481012"/>
                </a:cubicBezTo>
                <a:lnTo>
                  <a:pt x="80170" y="481012"/>
                </a:lnTo>
                <a:cubicBezTo>
                  <a:pt x="35893" y="481012"/>
                  <a:pt x="0" y="445119"/>
                  <a:pt x="0" y="400842"/>
                </a:cubicBezTo>
                <a:lnTo>
                  <a:pt x="0" y="8017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201" tIns="69201" rIns="69201" bIns="69201" numCol="1" spcCol="1270" anchor="ctr" anchorCtr="0">
            <a:noAutofit/>
          </a:bodyPr>
          <a:lstStyle/>
          <a:p>
            <a:pPr lvl="0" algn="ctr" defTabSz="533400">
              <a:lnSpc>
                <a:spcPct val="90000"/>
              </a:lnSpc>
              <a:spcBef>
                <a:spcPct val="0"/>
              </a:spcBef>
              <a:spcAft>
                <a:spcPct val="35000"/>
              </a:spcAft>
            </a:pPr>
            <a:r>
              <a:rPr lang="en-US" sz="1200" kern="1200" dirty="0" smtClean="0"/>
              <a:t>Local Service Provider Organizations</a:t>
            </a:r>
            <a:endParaRPr lang="en-US" sz="1200" kern="1200" dirty="0"/>
          </a:p>
        </p:txBody>
      </p:sp>
      <p:sp>
        <p:nvSpPr>
          <p:cNvPr id="12" name="Freeform 11"/>
          <p:cNvSpPr/>
          <p:nvPr/>
        </p:nvSpPr>
        <p:spPr>
          <a:xfrm>
            <a:off x="914399" y="4954696"/>
            <a:ext cx="7010395" cy="481012"/>
          </a:xfrm>
          <a:custGeom>
            <a:avLst/>
            <a:gdLst>
              <a:gd name="connsiteX0" fmla="*/ 0 w 2641600"/>
              <a:gd name="connsiteY0" fmla="*/ 80170 h 481012"/>
              <a:gd name="connsiteX1" fmla="*/ 80170 w 2641600"/>
              <a:gd name="connsiteY1" fmla="*/ 0 h 481012"/>
              <a:gd name="connsiteX2" fmla="*/ 2561430 w 2641600"/>
              <a:gd name="connsiteY2" fmla="*/ 0 h 481012"/>
              <a:gd name="connsiteX3" fmla="*/ 2641600 w 2641600"/>
              <a:gd name="connsiteY3" fmla="*/ 80170 h 481012"/>
              <a:gd name="connsiteX4" fmla="*/ 2641600 w 2641600"/>
              <a:gd name="connsiteY4" fmla="*/ 400842 h 481012"/>
              <a:gd name="connsiteX5" fmla="*/ 2561430 w 2641600"/>
              <a:gd name="connsiteY5" fmla="*/ 481012 h 481012"/>
              <a:gd name="connsiteX6" fmla="*/ 80170 w 2641600"/>
              <a:gd name="connsiteY6" fmla="*/ 481012 h 481012"/>
              <a:gd name="connsiteX7" fmla="*/ 0 w 2641600"/>
              <a:gd name="connsiteY7" fmla="*/ 400842 h 481012"/>
              <a:gd name="connsiteX8" fmla="*/ 0 w 2641600"/>
              <a:gd name="connsiteY8" fmla="*/ 80170 h 4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481012">
                <a:moveTo>
                  <a:pt x="0" y="80170"/>
                </a:moveTo>
                <a:cubicBezTo>
                  <a:pt x="0" y="35893"/>
                  <a:pt x="35893" y="0"/>
                  <a:pt x="80170" y="0"/>
                </a:cubicBezTo>
                <a:lnTo>
                  <a:pt x="2561430" y="0"/>
                </a:lnTo>
                <a:cubicBezTo>
                  <a:pt x="2605707" y="0"/>
                  <a:pt x="2641600" y="35893"/>
                  <a:pt x="2641600" y="80170"/>
                </a:cubicBezTo>
                <a:lnTo>
                  <a:pt x="2641600" y="400842"/>
                </a:lnTo>
                <a:cubicBezTo>
                  <a:pt x="2641600" y="445119"/>
                  <a:pt x="2605707" y="481012"/>
                  <a:pt x="2561430" y="481012"/>
                </a:cubicBezTo>
                <a:lnTo>
                  <a:pt x="80170" y="481012"/>
                </a:lnTo>
                <a:cubicBezTo>
                  <a:pt x="35893" y="481012"/>
                  <a:pt x="0" y="445119"/>
                  <a:pt x="0" y="400842"/>
                </a:cubicBezTo>
                <a:lnTo>
                  <a:pt x="0" y="8017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201" tIns="69201" rIns="69201" bIns="69201" numCol="1" spcCol="1270" anchor="ctr" anchorCtr="0">
            <a:noAutofit/>
          </a:bodyPr>
          <a:lstStyle/>
          <a:p>
            <a:pPr lvl="0" algn="ctr" defTabSz="533400">
              <a:lnSpc>
                <a:spcPct val="90000"/>
              </a:lnSpc>
              <a:spcBef>
                <a:spcPct val="0"/>
              </a:spcBef>
              <a:spcAft>
                <a:spcPct val="35000"/>
              </a:spcAft>
            </a:pPr>
            <a:r>
              <a:rPr lang="en-US" sz="1200" kern="1200" dirty="0" smtClean="0"/>
              <a:t>Consumers</a:t>
            </a:r>
            <a:endParaRPr lang="en-US" sz="1200" kern="1200" dirty="0"/>
          </a:p>
        </p:txBody>
      </p:sp>
      <p:cxnSp>
        <p:nvCxnSpPr>
          <p:cNvPr id="14" name="Straight Arrow Connector 13"/>
          <p:cNvCxnSpPr/>
          <p:nvPr/>
        </p:nvCxnSpPr>
        <p:spPr>
          <a:xfrm>
            <a:off x="7239000" y="2995612"/>
            <a:ext cx="0" cy="132397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Chevron 14"/>
          <p:cNvSpPr/>
          <p:nvPr/>
        </p:nvSpPr>
        <p:spPr>
          <a:xfrm>
            <a:off x="5562600" y="2133600"/>
            <a:ext cx="609600" cy="685800"/>
          </a:xfrm>
          <a:prstGeom prst="chevron">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96253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7509"/>
            <a:ext cx="8229600" cy="1143000"/>
          </a:xfrm>
        </p:spPr>
        <p:txBody>
          <a:bodyPr>
            <a:noAutofit/>
          </a:bodyPr>
          <a:lstStyle/>
          <a:p>
            <a:r>
              <a:rPr lang="en-US" sz="3200" b="1" dirty="0">
                <a:latin typeface="Arial" panose="020B0604020202020204" pitchFamily="34" charset="0"/>
                <a:cs typeface="Arial" panose="020B0604020202020204" pitchFamily="34" charset="0"/>
              </a:rPr>
              <a:t>Administration </a:t>
            </a:r>
            <a:r>
              <a:rPr lang="en-US" sz="3200" b="1" dirty="0" smtClean="0">
                <a:latin typeface="Arial" panose="020B0604020202020204" pitchFamily="34" charset="0"/>
                <a:cs typeface="Arial" panose="020B0604020202020204" pitchFamily="34" charset="0"/>
              </a:rPr>
              <a:t>for</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Community </a:t>
            </a:r>
            <a:r>
              <a:rPr lang="en-US" sz="3200" b="1" dirty="0">
                <a:latin typeface="Arial" panose="020B0604020202020204" pitchFamily="34" charset="0"/>
                <a:cs typeface="Arial" panose="020B0604020202020204" pitchFamily="34" charset="0"/>
              </a:rPr>
              <a:t>Living (ACL)</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90800"/>
            <a:ext cx="8229600" cy="3276600"/>
          </a:xfrm>
        </p:spPr>
        <p:txBody>
          <a:bodyPr>
            <a:normAutofit/>
          </a:bodyPr>
          <a:lstStyle/>
          <a:p>
            <a:pPr>
              <a:spcBef>
                <a:spcPts val="0"/>
              </a:spcBef>
              <a:spcAft>
                <a:spcPts val="1200"/>
              </a:spcAft>
            </a:pPr>
            <a:r>
              <a:rPr lang="en-US" sz="2400" dirty="0">
                <a:latin typeface="Arial" panose="020B0604020202020204" pitchFamily="34" charset="0"/>
                <a:cs typeface="Arial" panose="020B0604020202020204" pitchFamily="34" charset="0"/>
              </a:rPr>
              <a:t>The Secretary of the Department of Health and Human Services established ACL on April 18, 2012. </a:t>
            </a:r>
          </a:p>
          <a:p>
            <a:pPr>
              <a:spcBef>
                <a:spcPts val="0"/>
              </a:spcBef>
              <a:spcAft>
                <a:spcPts val="1200"/>
              </a:spcAft>
            </a:pPr>
            <a:r>
              <a:rPr lang="en-US" sz="2400" dirty="0">
                <a:latin typeface="Arial" panose="020B0604020202020204" pitchFamily="34" charset="0"/>
                <a:cs typeface="Arial" panose="020B0604020202020204" pitchFamily="34" charset="0"/>
              </a:rPr>
              <a:t>This decision brought together the </a:t>
            </a:r>
            <a:r>
              <a:rPr lang="en-US" sz="2400" dirty="0" err="1">
                <a:latin typeface="Arial" panose="020B0604020202020204" pitchFamily="34" charset="0"/>
                <a:cs typeface="Arial" panose="020B0604020202020204" pitchFamily="34" charset="0"/>
              </a:rPr>
              <a:t>AoA</a:t>
            </a:r>
            <a:r>
              <a:rPr lang="en-US" sz="2400" dirty="0">
                <a:latin typeface="Arial" panose="020B0604020202020204" pitchFamily="34" charset="0"/>
                <a:cs typeface="Arial" panose="020B0604020202020204" pitchFamily="34" charset="0"/>
              </a:rPr>
              <a:t>, the Office on Disability, and the Administration on Developmental Disabilities.</a:t>
            </a:r>
          </a:p>
          <a:p>
            <a:pPr>
              <a:spcBef>
                <a:spcPts val="0"/>
              </a:spcBef>
              <a:spcAft>
                <a:spcPts val="1200"/>
              </a:spcAft>
            </a:pPr>
            <a:r>
              <a:rPr lang="en-US" sz="2400" dirty="0">
                <a:latin typeface="Arial" panose="020B0604020202020204" pitchFamily="34" charset="0"/>
                <a:cs typeface="Arial" panose="020B0604020202020204" pitchFamily="34" charset="0"/>
              </a:rPr>
              <a:t>ACL is the federal agency responsible for oversight of aging services and disability services. </a:t>
            </a:r>
          </a:p>
        </p:txBody>
      </p:sp>
    </p:spTree>
    <p:extLst>
      <p:ext uri="{BB962C8B-B14F-4D97-AF65-F5344CB8AC3E}">
        <p14:creationId xmlns:p14="http://schemas.microsoft.com/office/powerpoint/2010/main" val="4017034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12"/>
          <a:stretch/>
        </p:blipFill>
        <p:spPr>
          <a:xfrm>
            <a:off x="0" y="-33326"/>
            <a:ext cx="9144000" cy="6891326"/>
          </a:xfrm>
          <a:prstGeom prst="rect">
            <a:avLst/>
          </a:prstGeom>
          <a:solidFill>
            <a:srgbClr val="FBFBBD">
              <a:alpha val="9000"/>
            </a:srgbClr>
          </a:solidFill>
          <a:effectLst/>
        </p:spPr>
      </p:pic>
    </p:spTree>
    <p:extLst>
      <p:ext uri="{BB962C8B-B14F-4D97-AF65-F5344CB8AC3E}">
        <p14:creationId xmlns:p14="http://schemas.microsoft.com/office/powerpoint/2010/main" val="3444988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600"/>
            <a:ext cx="8839200" cy="1143000"/>
          </a:xfrm>
        </p:spPr>
        <p:txBody>
          <a:bodyPr>
            <a:normAutofit/>
          </a:bodyPr>
          <a:lstStyle/>
          <a:p>
            <a:r>
              <a:rPr lang="en-US" sz="4000" b="1" dirty="0" smtClean="0">
                <a:latin typeface="Arial" panose="020B0604020202020204" pitchFamily="34" charset="0"/>
                <a:cs typeface="Arial" panose="020B0604020202020204" pitchFamily="34" charset="0"/>
              </a:rPr>
              <a:t>DARS Structure &amp; Role as SUA</a:t>
            </a:r>
            <a:endParaRPr lang="en-US" sz="4000" dirty="0"/>
          </a:p>
        </p:txBody>
      </p:sp>
    </p:spTree>
    <p:extLst>
      <p:ext uri="{BB962C8B-B14F-4D97-AF65-F5344CB8AC3E}">
        <p14:creationId xmlns:p14="http://schemas.microsoft.com/office/powerpoint/2010/main" val="381355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sz="3200" b="1" dirty="0" smtClean="0">
                <a:latin typeface="Arial" panose="020B0604020202020204" pitchFamily="34" charset="0"/>
                <a:cs typeface="Arial" panose="020B0604020202020204" pitchFamily="34" charset="0"/>
              </a:rPr>
              <a:t>State Units on Aging (SUA)</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4038600"/>
          </a:xfrm>
        </p:spPr>
        <p:txBody>
          <a:bodyPr>
            <a:noAutofit/>
          </a:bodyPr>
          <a:lstStyle/>
          <a:p>
            <a:pPr marL="228600" indent="-228600"/>
            <a:r>
              <a:rPr lang="en-US" sz="1800" dirty="0" smtClean="0">
                <a:latin typeface="Arial" panose="020B0604020202020204" pitchFamily="34" charset="0"/>
                <a:cs typeface="Arial" panose="020B0604020202020204" pitchFamily="34" charset="0"/>
              </a:rPr>
              <a:t>SUAs are designated under 42 U.S.C § 3025(a)(1) </a:t>
            </a:r>
          </a:p>
          <a:p>
            <a:pPr marL="457200" lvl="1" indent="-228600"/>
            <a:r>
              <a:rPr lang="en-US" sz="1800" dirty="0" smtClean="0">
                <a:latin typeface="Arial" panose="020B0604020202020204" pitchFamily="34" charset="0"/>
                <a:cs typeface="Arial" panose="020B0604020202020204" pitchFamily="34" charset="0"/>
              </a:rPr>
              <a:t>This law requires states to designate an agency to:</a:t>
            </a:r>
          </a:p>
          <a:p>
            <a:pPr marL="685800" lvl="2"/>
            <a:r>
              <a:rPr lang="en-US" sz="1800" dirty="0" smtClean="0">
                <a:latin typeface="Arial" panose="020B0604020202020204" pitchFamily="34" charset="0"/>
                <a:cs typeface="Arial" panose="020B0604020202020204" pitchFamily="34" charset="0"/>
              </a:rPr>
              <a:t>Develop and administer a state plan on aging; </a:t>
            </a:r>
          </a:p>
          <a:p>
            <a:pPr marL="685800" lvl="2"/>
            <a:r>
              <a:rPr lang="en-US" sz="1800" dirty="0" smtClean="0">
                <a:latin typeface="Arial" panose="020B0604020202020204" pitchFamily="34" charset="0"/>
                <a:cs typeface="Arial" panose="020B0604020202020204" pitchFamily="34" charset="0"/>
              </a:rPr>
              <a:t>Be primarily responsible for planning, policy development, administration, etc. of state activities as it pertains to aging;</a:t>
            </a:r>
          </a:p>
          <a:p>
            <a:pPr marL="685800" lvl="2"/>
            <a:r>
              <a:rPr lang="en-US" sz="1800" dirty="0" smtClean="0">
                <a:latin typeface="Arial" panose="020B0604020202020204" pitchFamily="34" charset="0"/>
                <a:cs typeface="Arial" panose="020B0604020202020204" pitchFamily="34" charset="0"/>
              </a:rPr>
              <a:t>Serve as an advocate for older individuals and provide technical assistance to any agency, organization, etc. representing the needs of older individuals; and</a:t>
            </a:r>
          </a:p>
          <a:p>
            <a:pPr marL="685800" lvl="2"/>
            <a:r>
              <a:rPr lang="en-US" sz="1800" dirty="0" smtClean="0">
                <a:latin typeface="Arial" panose="020B0604020202020204" pitchFamily="34" charset="0"/>
                <a:cs typeface="Arial" panose="020B0604020202020204" pitchFamily="34" charset="0"/>
              </a:rPr>
              <a:t>Divide the State into distinct planning and service areas (PSAs).</a:t>
            </a:r>
          </a:p>
          <a:p>
            <a:pPr marL="228600" indent="-228600"/>
            <a:r>
              <a:rPr lang="en-US" sz="1800" dirty="0" smtClean="0">
                <a:latin typeface="Arial" panose="020B0604020202020204" pitchFamily="34" charset="0"/>
                <a:cs typeface="Arial" panose="020B0604020202020204" pitchFamily="34" charset="0"/>
              </a:rPr>
              <a:t>In the Commonwealth of Virginia, DARS serves as the SUA </a:t>
            </a:r>
          </a:p>
          <a:p>
            <a:pPr marL="457200" lvl="1" indent="-228600"/>
            <a:r>
              <a:rPr lang="en-US" sz="1800" dirty="0" smtClean="0">
                <a:latin typeface="Arial" panose="020B0604020202020204" pitchFamily="34" charset="0"/>
                <a:cs typeface="Arial" panose="020B0604020202020204" pitchFamily="34" charset="0"/>
              </a:rPr>
              <a:t>DARS is designated as the agency to oversee all state programs using funds provided by the federal OAA and the Virginia General Assembly. </a:t>
            </a:r>
          </a:p>
        </p:txBody>
      </p:sp>
    </p:spTree>
    <p:extLst>
      <p:ext uri="{BB962C8B-B14F-4D97-AF65-F5344CB8AC3E}">
        <p14:creationId xmlns:p14="http://schemas.microsoft.com/office/powerpoint/2010/main" val="763955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sz="3200" b="1" dirty="0" smtClean="0">
                <a:latin typeface="Arial" panose="020B0604020202020204" pitchFamily="34" charset="0"/>
                <a:cs typeface="Arial" panose="020B0604020202020204" pitchFamily="34" charset="0"/>
              </a:rPr>
              <a:t>Additional SUA Roles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3962400"/>
          </a:xfrm>
        </p:spPr>
        <p:txBody>
          <a:bodyPr>
            <a:noAutofit/>
          </a:bodyPr>
          <a:lstStyle/>
          <a:p>
            <a:pPr>
              <a:spcBef>
                <a:spcPts val="0"/>
              </a:spcBef>
              <a:spcAft>
                <a:spcPts val="800"/>
              </a:spcAft>
            </a:pPr>
            <a:r>
              <a:rPr lang="en-US" sz="2000" dirty="0" smtClean="0">
                <a:latin typeface="Arial" panose="020B0604020202020204" pitchFamily="34" charset="0"/>
                <a:cs typeface="Arial" panose="020B0604020202020204" pitchFamily="34" charset="0"/>
              </a:rPr>
              <a:t>Designates AAAs w/ the assistance of local governments</a:t>
            </a:r>
          </a:p>
          <a:p>
            <a:pPr>
              <a:spcBef>
                <a:spcPts val="0"/>
              </a:spcBef>
              <a:spcAft>
                <a:spcPts val="800"/>
              </a:spcAft>
            </a:pPr>
            <a:r>
              <a:rPr lang="en-US" sz="2000" dirty="0" smtClean="0">
                <a:latin typeface="Arial" panose="020B0604020202020204" pitchFamily="34" charset="0"/>
                <a:cs typeface="Arial" panose="020B0604020202020204" pitchFamily="34" charset="0"/>
              </a:rPr>
              <a:t>Establishes Funding Formula and Disburses Federal and State Funds</a:t>
            </a:r>
          </a:p>
          <a:p>
            <a:pPr>
              <a:spcBef>
                <a:spcPts val="0"/>
              </a:spcBef>
              <a:spcAft>
                <a:spcPts val="800"/>
              </a:spcAft>
            </a:pPr>
            <a:r>
              <a:rPr lang="en-US" sz="2000" dirty="0" smtClean="0">
                <a:latin typeface="Arial" panose="020B0604020202020204" pitchFamily="34" charset="0"/>
                <a:cs typeface="Arial" panose="020B0604020202020204" pitchFamily="34" charset="0"/>
              </a:rPr>
              <a:t>Prepares and oversees Virginia’s State Plan for Aging Services</a:t>
            </a:r>
          </a:p>
          <a:p>
            <a:pPr>
              <a:spcBef>
                <a:spcPts val="0"/>
              </a:spcBef>
              <a:spcAft>
                <a:spcPts val="800"/>
              </a:spcAft>
            </a:pPr>
            <a:r>
              <a:rPr lang="en-US" sz="2000" dirty="0" smtClean="0">
                <a:latin typeface="Arial" panose="020B0604020202020204" pitchFamily="34" charset="0"/>
                <a:cs typeface="Arial" panose="020B0604020202020204" pitchFamily="34" charset="0"/>
              </a:rPr>
              <a:t>Approves AAA Area Plans and Develops Contracts with AAAs to Provide Services</a:t>
            </a:r>
          </a:p>
          <a:p>
            <a:pPr>
              <a:spcBef>
                <a:spcPts val="0"/>
              </a:spcBef>
              <a:spcAft>
                <a:spcPts val="800"/>
              </a:spcAft>
            </a:pPr>
            <a:r>
              <a:rPr lang="en-US" sz="2000" dirty="0" smtClean="0">
                <a:latin typeface="Arial" panose="020B0604020202020204" pitchFamily="34" charset="0"/>
                <a:cs typeface="Arial" panose="020B0604020202020204" pitchFamily="34" charset="0"/>
              </a:rPr>
              <a:t>Establishes Regulations, Service Standards, Policies, Guidelines</a:t>
            </a:r>
          </a:p>
          <a:p>
            <a:pPr>
              <a:spcBef>
                <a:spcPts val="0"/>
              </a:spcBef>
              <a:spcAft>
                <a:spcPts val="800"/>
              </a:spcAft>
            </a:pPr>
            <a:r>
              <a:rPr lang="en-US" sz="2000" dirty="0" smtClean="0">
                <a:latin typeface="Arial" panose="020B0604020202020204" pitchFamily="34" charset="0"/>
                <a:cs typeface="Arial" panose="020B0604020202020204" pitchFamily="34" charset="0"/>
              </a:rPr>
              <a:t>Monitors Programs and Fiscal Operations </a:t>
            </a:r>
          </a:p>
          <a:p>
            <a:pPr>
              <a:spcBef>
                <a:spcPts val="0"/>
              </a:spcBef>
              <a:spcAft>
                <a:spcPts val="800"/>
              </a:spcAft>
            </a:pPr>
            <a:r>
              <a:rPr lang="en-US" sz="2000" dirty="0" smtClean="0">
                <a:latin typeface="Arial" panose="020B0604020202020204" pitchFamily="34" charset="0"/>
                <a:cs typeface="Arial" panose="020B0604020202020204" pitchFamily="34" charset="0"/>
              </a:rPr>
              <a:t>Provides Technical Assistance and Training</a:t>
            </a:r>
          </a:p>
          <a:p>
            <a:pPr>
              <a:spcBef>
                <a:spcPts val="0"/>
              </a:spcBef>
              <a:spcAft>
                <a:spcPts val="800"/>
              </a:spcAft>
            </a:pPr>
            <a:r>
              <a:rPr lang="en-US" sz="2000" dirty="0" smtClean="0">
                <a:latin typeface="Arial" panose="020B0604020202020204" pitchFamily="34" charset="0"/>
                <a:cs typeface="Arial" panose="020B0604020202020204" pitchFamily="34" charset="0"/>
              </a:rPr>
              <a:t>Collects Data for Federal and State Reports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104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ategory xmlns="0e571ce1-07d3-4480-bf75-fb9c6ac3b3af">Financial Management</Category>
    <PublishingExpirationDate xmlns="http://schemas.microsoft.com/sharepoint/v3" xsi:nil="true"/>
    <PublishingStartDate xmlns="http://schemas.microsoft.com/sharepoint/v3" xsi:nil="true"/>
    <_dlc_DocId xmlns="89461f00-0b74-46d7-ba90-7a84aa4e2ee4">NKAHMF2WWKTP-54631402-1020</_dlc_DocId>
    <_dlc_DocIdUrl xmlns="89461f00-0b74-46d7-ba90-7a84aa4e2ee4">
      <Url>https://sharepoint.wwrc.net/VDAproviders/_layouts/15/DocIdRedir.aspx?ID=NKAHMF2WWKTP-54631402-1020</Url>
      <Description>NKAHMF2WWKTP-54631402-1020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A9E485-7BC2-4C00-92A2-D3B7A2F80306}"/>
</file>

<file path=customXml/itemProps2.xml><?xml version="1.0" encoding="utf-8"?>
<ds:datastoreItem xmlns:ds="http://schemas.openxmlformats.org/officeDocument/2006/customXml" ds:itemID="{8F1B3CEC-D54F-4853-8A7D-836C68AE33EF}"/>
</file>

<file path=customXml/itemProps3.xml><?xml version="1.0" encoding="utf-8"?>
<ds:datastoreItem xmlns:ds="http://schemas.openxmlformats.org/officeDocument/2006/customXml" ds:itemID="{3992475A-02A0-4B8E-8F98-BA9A31879C55}"/>
</file>

<file path=customXml/itemProps4.xml><?xml version="1.0" encoding="utf-8"?>
<ds:datastoreItem xmlns:ds="http://schemas.openxmlformats.org/officeDocument/2006/customXml" ds:itemID="{03AB1486-21FE-4B1E-B584-2C6094BCC3E7}"/>
</file>

<file path=customXml/itemProps5.xml><?xml version="1.0" encoding="utf-8"?>
<ds:datastoreItem xmlns:ds="http://schemas.openxmlformats.org/officeDocument/2006/customXml" ds:itemID="{3992475A-02A0-4B8E-8F98-BA9A31879C55}"/>
</file>

<file path=docProps/app.xml><?xml version="1.0" encoding="utf-8"?>
<Properties xmlns="http://schemas.openxmlformats.org/officeDocument/2006/extended-properties" xmlns:vt="http://schemas.openxmlformats.org/officeDocument/2006/docPropsVTypes">
  <Template/>
  <TotalTime>25339</TotalTime>
  <Words>2075</Words>
  <Application>Microsoft Office PowerPoint</Application>
  <PresentationFormat>On-screen Show (4:3)</PresentationFormat>
  <Paragraphs>326</Paragraphs>
  <Slides>38</Slides>
  <Notes>19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38</vt:i4>
      </vt:variant>
    </vt:vector>
  </HeadingPairs>
  <TitlesOfParts>
    <vt:vector size="43" baseType="lpstr">
      <vt:lpstr>Arial</vt:lpstr>
      <vt:lpstr>Calibri</vt:lpstr>
      <vt:lpstr>4_Custom Design</vt:lpstr>
      <vt:lpstr>3_Custom Design</vt:lpstr>
      <vt:lpstr>Custom Design</vt:lpstr>
      <vt:lpstr>PowerPoint Presentation</vt:lpstr>
      <vt:lpstr>Presentation Outline</vt:lpstr>
      <vt:lpstr> Federal Structure </vt:lpstr>
      <vt:lpstr>PowerPoint Presentation</vt:lpstr>
      <vt:lpstr>Administration for Community Living (ACL)</vt:lpstr>
      <vt:lpstr>PowerPoint Presentation</vt:lpstr>
      <vt:lpstr>DARS Structure &amp; Role as SUA</vt:lpstr>
      <vt:lpstr>State Units on Aging (SUA)</vt:lpstr>
      <vt:lpstr>Additional SUA Roles</vt:lpstr>
      <vt:lpstr>PowerPoint Presentation</vt:lpstr>
      <vt:lpstr>Division for Community Living &amp;  Office for Aging Services </vt:lpstr>
      <vt:lpstr>PowerPoint Presentation</vt:lpstr>
      <vt:lpstr>PowerPoint Presentation</vt:lpstr>
      <vt:lpstr>OAA Core Services and Programs</vt:lpstr>
      <vt:lpstr>Other OAS Programs and Services</vt:lpstr>
      <vt:lpstr>Monitoring, Oversight, and Technical Assistance</vt:lpstr>
      <vt:lpstr>State Plan on Aging</vt:lpstr>
      <vt:lpstr>Virginia Advisory Committees</vt:lpstr>
      <vt:lpstr>PowerPoint Presentation</vt:lpstr>
      <vt:lpstr>No Wrong Door</vt:lpstr>
      <vt:lpstr>PowerPoint Presentation</vt:lpstr>
      <vt:lpstr>PowerPoint Presentation</vt:lpstr>
      <vt:lpstr>Office for Disability Programs </vt:lpstr>
      <vt:lpstr>PowerPoint Presentation</vt:lpstr>
      <vt:lpstr>Policy and Legislative Affairs Catherine Harrison, Director</vt:lpstr>
      <vt:lpstr>Collaborations with Policy &amp; Legislative Affairs</vt:lpstr>
      <vt:lpstr>Information Technology Lee Tinsley, CIO</vt:lpstr>
      <vt:lpstr>Collaborations with IT</vt:lpstr>
      <vt:lpstr>Long Term Care Ombudsman Joani Latimer, Director</vt:lpstr>
      <vt:lpstr>Collaboration with OSLTCO</vt:lpstr>
      <vt:lpstr>Fiscal &amp; General Services John Thaniel, CFO</vt:lpstr>
      <vt:lpstr>Collaborations with Fiscal</vt:lpstr>
      <vt:lpstr> Adult Protective Services Paige McCleary, Director </vt:lpstr>
      <vt:lpstr>Collaborations with APS</vt:lpstr>
      <vt:lpstr>Division of Rehabilitative  Services (DRS) Dale Batten, Deputy Commissioner</vt:lpstr>
      <vt:lpstr>Collaborations with DRS</vt:lpstr>
      <vt:lpstr> Communications  Betsy McElfresh and Rick Sizemore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 How Aging Services are Supported by Programs and Divisions within DARS - V4A Presentation 9-25-2020</dc:title>
  <dc:creator>Carol</dc:creator>
  <cp:lastModifiedBy>Brinkley, Tanya (DARS)</cp:lastModifiedBy>
  <cp:revision>243</cp:revision>
  <cp:lastPrinted>2020-09-25T13:51:19Z</cp:lastPrinted>
  <dcterms:created xsi:type="dcterms:W3CDTF">2012-07-13T12:42:42Z</dcterms:created>
  <dcterms:modified xsi:type="dcterms:W3CDTF">2020-09-28T13:59:11Z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0x010100FCDC26EE72F728479819838AE2A89E7E</vt:lpwstr>
  </property>
  <property fmtid="{D5CDD505-2E9C-101B-9397-08002B2CF9AE}" pid="3" name="_dlc_DocIdItemGuid">
    <vt:lpwstr>5e138324-0562-4c49-b18a-40a9b9342106</vt:lpwstr>
  </property>
</Properties>
</file>